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  <p:sldId id="269" r:id="rId3"/>
    <p:sldId id="275" r:id="rId4"/>
    <p:sldId id="273" r:id="rId5"/>
    <p:sldId id="274" r:id="rId6"/>
    <p:sldId id="277" r:id="rId7"/>
    <p:sldId id="278" r:id="rId8"/>
    <p:sldId id="279" r:id="rId9"/>
    <p:sldId id="268" r:id="rId10"/>
    <p:sldId id="276" r:id="rId11"/>
    <p:sldId id="271" r:id="rId12"/>
    <p:sldId id="262" r:id="rId13"/>
    <p:sldId id="258" r:id="rId14"/>
    <p:sldId id="261" r:id="rId15"/>
    <p:sldId id="257" r:id="rId16"/>
    <p:sldId id="259" r:id="rId17"/>
    <p:sldId id="260" r:id="rId18"/>
    <p:sldId id="263" r:id="rId19"/>
    <p:sldId id="264" r:id="rId20"/>
    <p:sldId id="265" r:id="rId21"/>
    <p:sldId id="280" r:id="rId22"/>
    <p:sldId id="270" r:id="rId23"/>
    <p:sldId id="266" r:id="rId24"/>
    <p:sldId id="281" r:id="rId25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3" autoAdjust="0"/>
    <p:restoredTop sz="94660"/>
  </p:normalViewPr>
  <p:slideViewPr>
    <p:cSldViewPr>
      <p:cViewPr varScale="1">
        <p:scale>
          <a:sx n="70" d="100"/>
          <a:sy n="70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fr-FR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Kliknutím lze upravit styl předlohy.</a:t>
            </a:r>
            <a:endParaRPr lang="fr-FR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560BEC-020A-4F96-A269-F5B89EAFEC6D}" type="slidenum">
              <a:rPr lang="cs-CZ" altLang="fr-FR"/>
              <a:pPr/>
              <a:t>‹#›</a:t>
            </a:fld>
            <a:endParaRPr lang="cs-CZ" altLang="fr-FR"/>
          </a:p>
        </p:txBody>
      </p:sp>
    </p:spTree>
    <p:extLst>
      <p:ext uri="{BB962C8B-B14F-4D97-AF65-F5344CB8AC3E}">
        <p14:creationId xmlns:p14="http://schemas.microsoft.com/office/powerpoint/2010/main" val="767169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fr-FR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fr-FR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454C07-FBEC-426A-8A89-FC4A096D1EAE}" type="slidenum">
              <a:rPr lang="cs-CZ" altLang="fr-FR"/>
              <a:pPr/>
              <a:t>‹#›</a:t>
            </a:fld>
            <a:endParaRPr lang="cs-CZ" altLang="fr-FR"/>
          </a:p>
        </p:txBody>
      </p:sp>
    </p:spTree>
    <p:extLst>
      <p:ext uri="{BB962C8B-B14F-4D97-AF65-F5344CB8AC3E}">
        <p14:creationId xmlns:p14="http://schemas.microsoft.com/office/powerpoint/2010/main" val="439356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fr-FR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fr-FR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6B6746-3C3E-41D9-8B21-398C3BAD1533}" type="slidenum">
              <a:rPr lang="cs-CZ" altLang="fr-FR"/>
              <a:pPr/>
              <a:t>‹#›</a:t>
            </a:fld>
            <a:endParaRPr lang="cs-CZ" altLang="fr-FR"/>
          </a:p>
        </p:txBody>
      </p:sp>
    </p:spTree>
    <p:extLst>
      <p:ext uri="{BB962C8B-B14F-4D97-AF65-F5344CB8AC3E}">
        <p14:creationId xmlns:p14="http://schemas.microsoft.com/office/powerpoint/2010/main" val="511197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fr-FR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fr-FR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4E198B-29BA-4CCD-A17B-B41554E47857}" type="slidenum">
              <a:rPr lang="cs-CZ" altLang="fr-FR"/>
              <a:pPr/>
              <a:t>‹#›</a:t>
            </a:fld>
            <a:endParaRPr lang="cs-CZ" altLang="fr-FR"/>
          </a:p>
        </p:txBody>
      </p:sp>
    </p:spTree>
    <p:extLst>
      <p:ext uri="{BB962C8B-B14F-4D97-AF65-F5344CB8AC3E}">
        <p14:creationId xmlns:p14="http://schemas.microsoft.com/office/powerpoint/2010/main" val="915244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fr-FR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AABBBF-50FE-4304-988D-5D79E3F2D9EB}" type="slidenum">
              <a:rPr lang="cs-CZ" altLang="fr-FR"/>
              <a:pPr/>
              <a:t>‹#›</a:t>
            </a:fld>
            <a:endParaRPr lang="cs-CZ" altLang="fr-FR"/>
          </a:p>
        </p:txBody>
      </p:sp>
    </p:spTree>
    <p:extLst>
      <p:ext uri="{BB962C8B-B14F-4D97-AF65-F5344CB8AC3E}">
        <p14:creationId xmlns:p14="http://schemas.microsoft.com/office/powerpoint/2010/main" val="3015679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fr-FR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fr-FR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fr-FR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0AC95-C543-4565-A21C-BC3197BEC4C9}" type="slidenum">
              <a:rPr lang="cs-CZ" altLang="fr-FR"/>
              <a:pPr/>
              <a:t>‹#›</a:t>
            </a:fld>
            <a:endParaRPr lang="cs-CZ" altLang="fr-FR"/>
          </a:p>
        </p:txBody>
      </p:sp>
    </p:spTree>
    <p:extLst>
      <p:ext uri="{BB962C8B-B14F-4D97-AF65-F5344CB8AC3E}">
        <p14:creationId xmlns:p14="http://schemas.microsoft.com/office/powerpoint/2010/main" val="1245688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fr-FR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fr-FR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fr-FR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4128B5-CB37-41DC-8209-9D5F66E40A96}" type="slidenum">
              <a:rPr lang="cs-CZ" altLang="fr-FR"/>
              <a:pPr/>
              <a:t>‹#›</a:t>
            </a:fld>
            <a:endParaRPr lang="cs-CZ" altLang="fr-FR"/>
          </a:p>
        </p:txBody>
      </p:sp>
    </p:spTree>
    <p:extLst>
      <p:ext uri="{BB962C8B-B14F-4D97-AF65-F5344CB8AC3E}">
        <p14:creationId xmlns:p14="http://schemas.microsoft.com/office/powerpoint/2010/main" val="108140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fr-FR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0E22B4-DD17-4E9A-9E3E-6C2948FF283D}" type="slidenum">
              <a:rPr lang="cs-CZ" altLang="fr-FR"/>
              <a:pPr/>
              <a:t>‹#›</a:t>
            </a:fld>
            <a:endParaRPr lang="cs-CZ" altLang="fr-FR"/>
          </a:p>
        </p:txBody>
      </p:sp>
    </p:spTree>
    <p:extLst>
      <p:ext uri="{BB962C8B-B14F-4D97-AF65-F5344CB8AC3E}">
        <p14:creationId xmlns:p14="http://schemas.microsoft.com/office/powerpoint/2010/main" val="1695541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3B731B-347B-4044-9FBE-BD871C59F736}" type="slidenum">
              <a:rPr lang="cs-CZ" altLang="fr-FR"/>
              <a:pPr/>
              <a:t>‹#›</a:t>
            </a:fld>
            <a:endParaRPr lang="cs-CZ" altLang="fr-FR"/>
          </a:p>
        </p:txBody>
      </p:sp>
    </p:spTree>
    <p:extLst>
      <p:ext uri="{BB962C8B-B14F-4D97-AF65-F5344CB8AC3E}">
        <p14:creationId xmlns:p14="http://schemas.microsoft.com/office/powerpoint/2010/main" val="965392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fr-FR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fr-FR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C95226-A180-4AE7-9C78-C259BD971417}" type="slidenum">
              <a:rPr lang="cs-CZ" altLang="fr-FR"/>
              <a:pPr/>
              <a:t>‹#›</a:t>
            </a:fld>
            <a:endParaRPr lang="cs-CZ" altLang="fr-FR"/>
          </a:p>
        </p:txBody>
      </p:sp>
    </p:spTree>
    <p:extLst>
      <p:ext uri="{BB962C8B-B14F-4D97-AF65-F5344CB8AC3E}">
        <p14:creationId xmlns:p14="http://schemas.microsoft.com/office/powerpoint/2010/main" val="119436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fr-FR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fr-FR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9D0D8D-53EB-4EFA-9755-E9853DB9AEBF}" type="slidenum">
              <a:rPr lang="cs-CZ" altLang="fr-FR"/>
              <a:pPr/>
              <a:t>‹#›</a:t>
            </a:fld>
            <a:endParaRPr lang="cs-CZ" altLang="fr-FR"/>
          </a:p>
        </p:txBody>
      </p:sp>
    </p:spTree>
    <p:extLst>
      <p:ext uri="{BB962C8B-B14F-4D97-AF65-F5344CB8AC3E}">
        <p14:creationId xmlns:p14="http://schemas.microsoft.com/office/powerpoint/2010/main" val="183085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fr-FR" smtClean="0"/>
              <a:t>Klepnutím lze upravit styl předlohy nadpisů.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fr-FR" smtClean="0"/>
              <a:t>Klepnutím lze upravit styly předlohy textu.</a:t>
            </a:r>
          </a:p>
          <a:p>
            <a:pPr lvl="1"/>
            <a:r>
              <a:rPr lang="cs-CZ" altLang="fr-FR" smtClean="0"/>
              <a:t>Druhá úroveň</a:t>
            </a:r>
          </a:p>
          <a:p>
            <a:pPr lvl="2"/>
            <a:r>
              <a:rPr lang="cs-CZ" altLang="fr-FR" smtClean="0"/>
              <a:t>Třetí úroveň</a:t>
            </a:r>
          </a:p>
          <a:p>
            <a:pPr lvl="3"/>
            <a:r>
              <a:rPr lang="cs-CZ" altLang="fr-FR" smtClean="0"/>
              <a:t>Čtvrtá úroveň</a:t>
            </a:r>
          </a:p>
          <a:p>
            <a:pPr lvl="4"/>
            <a:r>
              <a:rPr lang="cs-CZ" altLang="fr-FR" smtClean="0"/>
              <a:t>Pátá úroveň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cs-CZ" altLang="fr-FR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cs-CZ" altLang="fr-FR"/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B333733-2B2D-48F8-8267-56C9B469982D}" type="slidenum">
              <a:rPr lang="cs-CZ" altLang="fr-FR"/>
              <a:pPr/>
              <a:t>‹#›</a:t>
            </a:fld>
            <a:endParaRPr lang="cs-CZ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png"/><Relationship Id="rId7" Type="http://schemas.openxmlformats.org/officeDocument/2006/relationships/image" Target="../media/image62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blibene.com/userdata/shopimg/mi-polgroup/Image/corralit_toscana/nove_velke/%C4%8Derven%C3%A1.jpg" TargetMode="External"/><Relationship Id="rId13" Type="http://schemas.openxmlformats.org/officeDocument/2006/relationships/image" Target="../media/image16.jpeg"/><Relationship Id="rId18" Type="http://schemas.openxmlformats.org/officeDocument/2006/relationships/hyperlink" Target="http://www.oblibene.com/userdata/shopimg/mi-polgroup/Image/corralit_toscana/nove_velke/modra_opr.jpg" TargetMode="External"/><Relationship Id="rId26" Type="http://schemas.openxmlformats.org/officeDocument/2006/relationships/hyperlink" Target="http://www.oblibene.com/userdata/shopimg/mi-polgroup/Image/corralit_toscana/nove_velke/oran%C5%BEov%C3%A1%20-%20sv%C3%ADt%C3%ADc%C3%AD.jpg" TargetMode="External"/><Relationship Id="rId39" Type="http://schemas.openxmlformats.org/officeDocument/2006/relationships/image" Target="../media/image30.jpeg"/><Relationship Id="rId3" Type="http://schemas.openxmlformats.org/officeDocument/2006/relationships/image" Target="../media/image11.jpeg"/><Relationship Id="rId21" Type="http://schemas.openxmlformats.org/officeDocument/2006/relationships/image" Target="../media/image20.jpeg"/><Relationship Id="rId34" Type="http://schemas.openxmlformats.org/officeDocument/2006/relationships/hyperlink" Target="http://www.oblibene.com/userdata/shopimg/mi-polgroup/Image/corralit_toscana/nove_velke/tosc109-pro.jpg" TargetMode="External"/><Relationship Id="rId7" Type="http://schemas.openxmlformats.org/officeDocument/2006/relationships/image" Target="../media/image13.jpeg"/><Relationship Id="rId12" Type="http://schemas.openxmlformats.org/officeDocument/2006/relationships/hyperlink" Target="http://www.oblibene.com/userdata/shopimg/mi-polgroup/Image/corralit_toscana/nove_velke/tosc102-pro.jpg" TargetMode="External"/><Relationship Id="rId17" Type="http://schemas.openxmlformats.org/officeDocument/2006/relationships/image" Target="../media/image18.jpeg"/><Relationship Id="rId25" Type="http://schemas.openxmlformats.org/officeDocument/2006/relationships/image" Target="../media/image22.jpeg"/><Relationship Id="rId33" Type="http://schemas.openxmlformats.org/officeDocument/2006/relationships/image" Target="../media/image26.jpeg"/><Relationship Id="rId38" Type="http://schemas.openxmlformats.org/officeDocument/2006/relationships/image" Target="../media/image29.jpeg"/><Relationship Id="rId2" Type="http://schemas.openxmlformats.org/officeDocument/2006/relationships/hyperlink" Target="http://www.oblibene.com/userdata/shopimg/mi-polgroup/Image/corralit_toscana/nove_velke/%C4%8Dern%C3%A1.jpg" TargetMode="External"/><Relationship Id="rId16" Type="http://schemas.openxmlformats.org/officeDocument/2006/relationships/hyperlink" Target="http://www.oblibene.com/userdata/shopimg/mi-polgroup/Image/corralit_toscana/nove_velke/modr%C3%A1%20-%20sv%C3%ADt%C3%ADc%C3%AD.jpg" TargetMode="External"/><Relationship Id="rId20" Type="http://schemas.openxmlformats.org/officeDocument/2006/relationships/hyperlink" Target="http://www.oblibene.com/userdata/shopimg/mi-polgroup/Image/corralit_toscana/nove_velke/fialov%C3%A1.jpg" TargetMode="External"/><Relationship Id="rId29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oblibene.com/userdata/shopimg/mi-polgroup/Image/corralit_toscana/nove_velke/br01.jpg" TargetMode="External"/><Relationship Id="rId11" Type="http://schemas.openxmlformats.org/officeDocument/2006/relationships/image" Target="../media/image15.jpeg"/><Relationship Id="rId24" Type="http://schemas.openxmlformats.org/officeDocument/2006/relationships/hyperlink" Target="http://www.oblibene.com/userdata/shopimg/mi-polgroup/Image/corralit_toscana/nove_velke/oran%C5%BEov%C3%A1.jpg" TargetMode="External"/><Relationship Id="rId32" Type="http://schemas.openxmlformats.org/officeDocument/2006/relationships/hyperlink" Target="http://www.oblibene.com/userdata/shopimg/mi-polgroup/Image/corralit_toscana/nove_velke/tosc108-pro.jpg" TargetMode="External"/><Relationship Id="rId37" Type="http://schemas.openxmlformats.org/officeDocument/2006/relationships/image" Target="../media/image28.jpeg"/><Relationship Id="rId40" Type="http://schemas.openxmlformats.org/officeDocument/2006/relationships/image" Target="../media/image4.png"/><Relationship Id="rId5" Type="http://schemas.openxmlformats.org/officeDocument/2006/relationships/image" Target="../media/image12.jpeg"/><Relationship Id="rId15" Type="http://schemas.openxmlformats.org/officeDocument/2006/relationships/image" Target="../media/image17.jpeg"/><Relationship Id="rId23" Type="http://schemas.openxmlformats.org/officeDocument/2006/relationships/image" Target="../media/image21.jpeg"/><Relationship Id="rId28" Type="http://schemas.openxmlformats.org/officeDocument/2006/relationships/hyperlink" Target="http://www.oblibene.com/userdata/shopimg/mi-polgroup/Image/corralit_toscana/nove_velke/tosc107-pro.jpg" TargetMode="External"/><Relationship Id="rId36" Type="http://schemas.openxmlformats.org/officeDocument/2006/relationships/hyperlink" Target="http://www.oblibene.com/userdata/shopimg/mi-polgroup/Image/corralit_toscana/nove_velke/tosc108.jpg" TargetMode="External"/><Relationship Id="rId10" Type="http://schemas.openxmlformats.org/officeDocument/2006/relationships/hyperlink" Target="http://www.oblibene.com/userdata/shopimg/mi-polgroup/Image/corralit_toscana/nove_velke/tosc101-pro.jpg" TargetMode="External"/><Relationship Id="rId19" Type="http://schemas.openxmlformats.org/officeDocument/2006/relationships/image" Target="../media/image19.jpeg"/><Relationship Id="rId31" Type="http://schemas.openxmlformats.org/officeDocument/2006/relationships/image" Target="../media/image25.jpeg"/><Relationship Id="rId4" Type="http://schemas.openxmlformats.org/officeDocument/2006/relationships/hyperlink" Target="http://www.oblibene.com/userdata/shopimg/mi-polgroup/Image/corralit_toscana/nove_velke/tosc101.jpg" TargetMode="External"/><Relationship Id="rId9" Type="http://schemas.openxmlformats.org/officeDocument/2006/relationships/image" Target="../media/image14.jpeg"/><Relationship Id="rId14" Type="http://schemas.openxmlformats.org/officeDocument/2006/relationships/hyperlink" Target="http://www.oblibene.com/userdata/shopimg/mi-polgroup/Image/corralit_toscana/nove_velke/%C4%8Derven%C3%A1%20-%20sv%C3%ADt%C3%ADc%C3%AD.jpg" TargetMode="External"/><Relationship Id="rId22" Type="http://schemas.openxmlformats.org/officeDocument/2006/relationships/hyperlink" Target="http://www.oblibene.com/userdata/shopimg/mi-polgroup/Image/corralit_toscana/nove_velke/fialov%C3%A1%20-%20sv%C3%ADt%C3%ADc%C3%AD.jpg" TargetMode="External"/><Relationship Id="rId27" Type="http://schemas.openxmlformats.org/officeDocument/2006/relationships/image" Target="../media/image23.jpeg"/><Relationship Id="rId30" Type="http://schemas.openxmlformats.org/officeDocument/2006/relationships/hyperlink" Target="http://www.oblibene.com/userdata/shopimg/mi-polgroup/Image/corralit_toscana/nove_velke/tosc109.jpg" TargetMode="External"/><Relationship Id="rId35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type="ctr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051" name="Picture 3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4149725"/>
            <a:ext cx="8207375" cy="1774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624681" y="687708"/>
            <a:ext cx="1944687" cy="392112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cs-CZ" sz="1600" b="1" dirty="0">
                <a:latin typeface="Calibri" pitchFamily="34" charset="0"/>
              </a:rPr>
              <a:t>THICKNESS</a:t>
            </a:r>
            <a:endParaRPr lang="en-CA" sz="1600" b="1" dirty="0">
              <a:latin typeface="Calibri" pitchFamily="34" charset="0"/>
            </a:endParaRPr>
          </a:p>
        </p:txBody>
      </p:sp>
      <p:pic>
        <p:nvPicPr>
          <p:cNvPr id="35843" name="Picture 3" descr="corrali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7238" y="23813"/>
            <a:ext cx="17272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80" name="Obdélník 18"/>
          <p:cNvSpPr>
            <a:spLocks noChangeArrowheads="1"/>
          </p:cNvSpPr>
          <p:nvPr/>
        </p:nvSpPr>
        <p:spPr bwMode="auto">
          <a:xfrm>
            <a:off x="443855" y="5661248"/>
            <a:ext cx="8237537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600" b="1" dirty="0" err="1">
                <a:solidFill>
                  <a:srgbClr val="C00000"/>
                </a:solidFill>
                <a:latin typeface="Tahoma" pitchFamily="34" charset="0"/>
              </a:rPr>
              <a:t>Warranty</a:t>
            </a:r>
            <a:r>
              <a:rPr lang="cs-CZ" sz="1600" b="1" dirty="0">
                <a:solidFill>
                  <a:srgbClr val="C00000"/>
                </a:solidFill>
                <a:latin typeface="Tahoma" pitchFamily="34" charset="0"/>
              </a:rPr>
              <a:t> </a:t>
            </a:r>
            <a:r>
              <a:rPr lang="cs-CZ" sz="1600" b="1" dirty="0" err="1">
                <a:solidFill>
                  <a:srgbClr val="C00000"/>
                </a:solidFill>
                <a:latin typeface="Tahoma" pitchFamily="34" charset="0"/>
              </a:rPr>
              <a:t>for</a:t>
            </a:r>
            <a:r>
              <a:rPr lang="cs-CZ" sz="1600" b="1" dirty="0">
                <a:solidFill>
                  <a:srgbClr val="C00000"/>
                </a:solidFill>
                <a:latin typeface="Tahoma" pitchFamily="34" charset="0"/>
              </a:rPr>
              <a:t> </a:t>
            </a:r>
            <a:r>
              <a:rPr lang="cs-CZ" sz="1600" b="1" dirty="0" err="1">
                <a:solidFill>
                  <a:srgbClr val="C00000"/>
                </a:solidFill>
                <a:latin typeface="Tahoma" pitchFamily="34" charset="0"/>
              </a:rPr>
              <a:t>all</a:t>
            </a:r>
            <a:r>
              <a:rPr lang="cs-CZ" sz="1600" b="1" dirty="0">
                <a:solidFill>
                  <a:srgbClr val="C00000"/>
                </a:solidFill>
                <a:latin typeface="Tahoma" pitchFamily="34" charset="0"/>
              </a:rPr>
              <a:t> </a:t>
            </a:r>
            <a:r>
              <a:rPr lang="cs-CZ" sz="1600" b="1" dirty="0" err="1">
                <a:solidFill>
                  <a:srgbClr val="C00000"/>
                </a:solidFill>
                <a:latin typeface="Tahoma" pitchFamily="34" charset="0"/>
              </a:rPr>
              <a:t>products</a:t>
            </a:r>
            <a:r>
              <a:rPr lang="cs-CZ" sz="1600" b="1" dirty="0">
                <a:solidFill>
                  <a:srgbClr val="C00000"/>
                </a:solidFill>
                <a:latin typeface="Tahoma" pitchFamily="34" charset="0"/>
              </a:rPr>
              <a:t/>
            </a:r>
            <a:br>
              <a:rPr lang="cs-CZ" sz="1600" b="1" dirty="0">
                <a:solidFill>
                  <a:srgbClr val="C00000"/>
                </a:solidFill>
                <a:latin typeface="Tahoma" pitchFamily="34" charset="0"/>
              </a:rPr>
            </a:br>
            <a:r>
              <a:rPr lang="cs-CZ" sz="1600" b="1" dirty="0" err="1" smtClean="0">
                <a:solidFill>
                  <a:srgbClr val="C00000"/>
                </a:solidFill>
                <a:latin typeface="Tahoma" pitchFamily="34" charset="0"/>
              </a:rPr>
              <a:t>Garantee</a:t>
            </a:r>
            <a:r>
              <a:rPr lang="cs-CZ" sz="1600" b="1" dirty="0" smtClean="0">
                <a:solidFill>
                  <a:srgbClr val="C00000"/>
                </a:solidFill>
                <a:latin typeface="Tahoma" pitchFamily="34" charset="0"/>
              </a:rPr>
              <a:t>    </a:t>
            </a:r>
            <a:r>
              <a:rPr lang="cs-CZ" b="1" dirty="0" smtClean="0">
                <a:solidFill>
                  <a:srgbClr val="C00000"/>
                </a:solidFill>
                <a:latin typeface="Tahoma" pitchFamily="34" charset="0"/>
              </a:rPr>
              <a:t>15 </a:t>
            </a:r>
            <a:r>
              <a:rPr lang="cs-CZ" b="1" dirty="0" err="1">
                <a:solidFill>
                  <a:srgbClr val="C00000"/>
                </a:solidFill>
                <a:latin typeface="Tahoma" pitchFamily="34" charset="0"/>
              </a:rPr>
              <a:t>years</a:t>
            </a:r>
            <a:endParaRPr lang="de-DE" b="1" dirty="0">
              <a:solidFill>
                <a:srgbClr val="C00000"/>
              </a:solidFill>
              <a:latin typeface="Tahoma" pitchFamily="34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597024" y="1452611"/>
            <a:ext cx="37670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</a:rPr>
              <a:t>3mm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</a:rPr>
              <a:t>4mm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</a:rPr>
              <a:t>6mm</a:t>
            </a:r>
            <a:endParaRPr lang="cs-CZ" dirty="0" smtClean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</a:rPr>
              <a:t>8mm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</a:rPr>
              <a:t>10mm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</a:rPr>
              <a:t>12mm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</a:rPr>
              <a:t>14mm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</a:rPr>
              <a:t>18mm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</a:rPr>
              <a:t>24mm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</a:rPr>
              <a:t>48mm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 smtClean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7" name="Picture 16" descr="kuchyn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9131" y="1079820"/>
            <a:ext cx="2321707" cy="2671115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41229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fr-FR" dirty="0" err="1" smtClean="0"/>
              <a:t>uses</a:t>
            </a:r>
            <a:endParaRPr lang="cs-CZ" altLang="fr-FR" dirty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altLang="fr-FR" sz="2400" b="1" dirty="0" err="1" smtClean="0"/>
              <a:t>Bathroom</a:t>
            </a:r>
            <a:r>
              <a:rPr lang="cs-CZ" altLang="fr-FR" sz="2400" b="1" dirty="0" smtClean="0"/>
              <a:t> – </a:t>
            </a:r>
            <a:r>
              <a:rPr lang="cs-CZ" altLang="fr-FR" sz="2400" dirty="0" err="1" smtClean="0"/>
              <a:t>bath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shower</a:t>
            </a:r>
            <a:r>
              <a:rPr lang="cs-CZ" altLang="fr-FR" sz="2400" dirty="0" smtClean="0"/>
              <a:t> </a:t>
            </a:r>
            <a:r>
              <a:rPr lang="cs-CZ" altLang="fr-FR" sz="2400" dirty="0" err="1" smtClean="0"/>
              <a:t>trays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sinks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shower</a:t>
            </a:r>
            <a:r>
              <a:rPr lang="cs-CZ" altLang="fr-FR" sz="2400" dirty="0" smtClean="0"/>
              <a:t> </a:t>
            </a:r>
            <a:r>
              <a:rPr lang="cs-CZ" altLang="fr-FR" sz="2400" dirty="0" err="1" smtClean="0"/>
              <a:t>enclosures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shower</a:t>
            </a:r>
            <a:r>
              <a:rPr lang="cs-CZ" altLang="fr-FR" sz="2400" dirty="0" smtClean="0"/>
              <a:t> </a:t>
            </a:r>
            <a:r>
              <a:rPr lang="cs-CZ" altLang="fr-FR" sz="2400" dirty="0" err="1" smtClean="0"/>
              <a:t>panels</a:t>
            </a:r>
            <a:r>
              <a:rPr lang="cs-CZ" altLang="fr-FR" sz="2400" dirty="0" smtClean="0"/>
              <a:t>.</a:t>
            </a:r>
            <a:endParaRPr lang="cs-CZ" altLang="fr-FR" sz="2400" b="1" dirty="0" smtClean="0"/>
          </a:p>
          <a:p>
            <a:r>
              <a:rPr lang="cs-CZ" altLang="fr-FR" sz="2400" b="1" dirty="0" err="1" smtClean="0"/>
              <a:t>Kitchen</a:t>
            </a:r>
            <a:r>
              <a:rPr lang="cs-CZ" altLang="fr-FR" sz="2400" b="1" dirty="0" smtClean="0"/>
              <a:t> </a:t>
            </a:r>
            <a:r>
              <a:rPr lang="cs-CZ" altLang="fr-FR" sz="2400" dirty="0" err="1" smtClean="0"/>
              <a:t>worktops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tiles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walls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dining</a:t>
            </a:r>
            <a:r>
              <a:rPr lang="cs-CZ" altLang="fr-FR" sz="2400" dirty="0" smtClean="0"/>
              <a:t> </a:t>
            </a:r>
            <a:r>
              <a:rPr lang="cs-CZ" altLang="fr-FR" sz="2400" dirty="0" err="1" smtClean="0"/>
              <a:t>dishes</a:t>
            </a:r>
            <a:r>
              <a:rPr lang="cs-CZ" altLang="fr-FR" sz="2400" dirty="0" smtClean="0"/>
              <a:t> </a:t>
            </a:r>
          </a:p>
          <a:p>
            <a:r>
              <a:rPr lang="cs-CZ" altLang="fr-FR" sz="2400" b="1" dirty="0" smtClean="0"/>
              <a:t>Interiéry</a:t>
            </a:r>
            <a:r>
              <a:rPr lang="cs-CZ" altLang="fr-FR" sz="2400" dirty="0" smtClean="0"/>
              <a:t> </a:t>
            </a:r>
            <a:r>
              <a:rPr lang="cs-CZ" altLang="fr-FR" sz="2400" b="1" dirty="0" smtClean="0"/>
              <a:t>– </a:t>
            </a:r>
            <a:r>
              <a:rPr lang="cs-CZ" altLang="fr-FR" sz="2400" dirty="0" err="1" smtClean="0"/>
              <a:t>reception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bars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lighting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wall</a:t>
            </a:r>
            <a:r>
              <a:rPr lang="cs-CZ" altLang="fr-FR" sz="2400" dirty="0" smtClean="0"/>
              <a:t> </a:t>
            </a:r>
            <a:r>
              <a:rPr lang="cs-CZ" altLang="fr-FR" sz="2400" dirty="0" err="1" smtClean="0"/>
              <a:t>cladding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doors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handrails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treads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etc</a:t>
            </a:r>
            <a:r>
              <a:rPr lang="cs-CZ" altLang="fr-FR" sz="2400" b="1" dirty="0" smtClean="0"/>
              <a:t>.</a:t>
            </a:r>
          </a:p>
          <a:p>
            <a:r>
              <a:rPr lang="cs-CZ" altLang="fr-FR" sz="2400" b="1" dirty="0" err="1" smtClean="0"/>
              <a:t>Furniture</a:t>
            </a:r>
            <a:r>
              <a:rPr lang="cs-CZ" altLang="fr-FR" sz="2400" b="1" dirty="0" smtClean="0"/>
              <a:t> – </a:t>
            </a:r>
            <a:r>
              <a:rPr lang="cs-CZ" altLang="fr-FR" sz="2400" dirty="0" err="1" smtClean="0"/>
              <a:t>tables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cabinets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other</a:t>
            </a:r>
            <a:r>
              <a:rPr lang="cs-CZ" altLang="fr-FR" sz="2400" dirty="0" smtClean="0"/>
              <a:t> </a:t>
            </a:r>
            <a:r>
              <a:rPr lang="cs-CZ" altLang="fr-FR" sz="2400" dirty="0" err="1" smtClean="0"/>
              <a:t>decorative</a:t>
            </a:r>
            <a:r>
              <a:rPr lang="cs-CZ" altLang="fr-FR" sz="2400" dirty="0" smtClean="0"/>
              <a:t> </a:t>
            </a:r>
            <a:r>
              <a:rPr lang="cs-CZ" altLang="fr-FR" sz="2400" dirty="0" err="1" smtClean="0"/>
              <a:t>elements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paintings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graphics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sculptures,bathrooms</a:t>
            </a:r>
            <a:r>
              <a:rPr lang="cs-CZ" altLang="fr-FR" sz="2400" dirty="0" smtClean="0"/>
              <a:t> (</a:t>
            </a:r>
            <a:r>
              <a:rPr lang="cs-CZ" altLang="fr-FR" sz="2400" dirty="0" err="1" smtClean="0"/>
              <a:t>shower</a:t>
            </a:r>
            <a:r>
              <a:rPr lang="cs-CZ" altLang="fr-FR" sz="2400" dirty="0" smtClean="0"/>
              <a:t> </a:t>
            </a:r>
            <a:r>
              <a:rPr lang="cs-CZ" altLang="fr-FR" sz="2400" dirty="0" err="1" smtClean="0"/>
              <a:t>wall</a:t>
            </a:r>
            <a:r>
              <a:rPr lang="cs-CZ" altLang="fr-FR" sz="2400" dirty="0" smtClean="0"/>
              <a:t>), </a:t>
            </a:r>
            <a:r>
              <a:rPr lang="cs-CZ" altLang="fr-FR" sz="2400" dirty="0" err="1" smtClean="0"/>
              <a:t>Interior</a:t>
            </a:r>
            <a:r>
              <a:rPr lang="cs-CZ" altLang="fr-FR" sz="2400" dirty="0" smtClean="0"/>
              <a:t> </a:t>
            </a:r>
            <a:r>
              <a:rPr lang="cs-CZ" altLang="fr-FR" sz="2400" dirty="0" err="1" smtClean="0"/>
              <a:t>elements</a:t>
            </a:r>
            <a:r>
              <a:rPr lang="cs-CZ" altLang="fr-FR" sz="2400" dirty="0" smtClean="0"/>
              <a:t>, </a:t>
            </a:r>
            <a:r>
              <a:rPr lang="cs-CZ" altLang="fr-FR" sz="2400" dirty="0" err="1" smtClean="0"/>
              <a:t>etc</a:t>
            </a:r>
            <a:r>
              <a:rPr lang="cs-CZ" altLang="fr-FR" sz="2400" dirty="0" smtClean="0"/>
              <a:t>. </a:t>
            </a:r>
          </a:p>
          <a:p>
            <a:endParaRPr lang="cs-CZ" altLang="fr-FR" sz="2400" b="1" dirty="0" smtClean="0"/>
          </a:p>
          <a:p>
            <a:endParaRPr lang="cs-CZ" altLang="fr-FR" sz="2400" dirty="0"/>
          </a:p>
          <a:p>
            <a:endParaRPr lang="cs-CZ" altLang="fr-FR" sz="2400" dirty="0"/>
          </a:p>
          <a:p>
            <a:endParaRPr lang="cs-CZ" alt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cs-CZ" altLang="fr-FR" dirty="0" err="1" smtClean="0"/>
              <a:t>Bathtubs</a:t>
            </a:r>
            <a:endParaRPr lang="cs-CZ" altLang="fr-FR" dirty="0"/>
          </a:p>
        </p:txBody>
      </p:sp>
      <p:pic>
        <p:nvPicPr>
          <p:cNvPr id="13316" name="Picture 4" descr="franci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3068638"/>
            <a:ext cx="4608513" cy="360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vana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010" y="964104"/>
            <a:ext cx="2706270" cy="196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DSC055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12875"/>
            <a:ext cx="3911600" cy="521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Obrázek 8" descr="P1000656.JPG"/>
          <p:cNvPicPr>
            <a:picLocks noChangeAspect="1"/>
          </p:cNvPicPr>
          <p:nvPr/>
        </p:nvPicPr>
        <p:blipFill>
          <a:blip r:embed="rId5" cstate="print">
            <a:lum bright="10000"/>
          </a:blip>
          <a:srcRect l="9051" t="18500" r="4326" b="3801"/>
          <a:stretch>
            <a:fillRect/>
          </a:stretch>
        </p:blipFill>
        <p:spPr>
          <a:xfrm>
            <a:off x="4386010" y="3068638"/>
            <a:ext cx="2058198" cy="1296466"/>
          </a:xfrm>
          <a:prstGeom prst="rect">
            <a:avLst/>
          </a:prstGeom>
        </p:spPr>
      </p:pic>
      <p:pic>
        <p:nvPicPr>
          <p:cNvPr id="10" name="Obrázek 9" descr="Kasandra pink foncé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96336" y="932916"/>
            <a:ext cx="1368277" cy="1992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fr-FR" dirty="0" err="1" smtClean="0"/>
              <a:t>Bathtub</a:t>
            </a:r>
            <a:r>
              <a:rPr lang="cs-CZ" altLang="fr-FR" dirty="0" smtClean="0"/>
              <a:t> </a:t>
            </a:r>
            <a:r>
              <a:rPr lang="cs-CZ" altLang="fr-FR" dirty="0" err="1" smtClean="0"/>
              <a:t>doors</a:t>
            </a:r>
            <a:endParaRPr lang="cs-CZ" altLang="fr-FR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675" y="1268413"/>
            <a:ext cx="2854325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9713"/>
            <a:ext cx="2879725" cy="280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205038"/>
            <a:ext cx="3487737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fr-FR" dirty="0" err="1" smtClean="0"/>
              <a:t>Shower</a:t>
            </a:r>
            <a:r>
              <a:rPr lang="cs-CZ" altLang="fr-FR" dirty="0" smtClean="0"/>
              <a:t> </a:t>
            </a:r>
            <a:r>
              <a:rPr lang="cs-CZ" altLang="fr-FR" sz="1800" dirty="0" smtClean="0">
                <a:solidFill>
                  <a:schemeClr val="bg1">
                    <a:lumMod val="75000"/>
                  </a:schemeClr>
                </a:solidFill>
              </a:rPr>
              <a:t>box and </a:t>
            </a:r>
            <a:r>
              <a:rPr lang="cs-CZ" altLang="fr-FR" sz="1800" dirty="0" err="1" smtClean="0">
                <a:solidFill>
                  <a:schemeClr val="bg1">
                    <a:lumMod val="75000"/>
                  </a:schemeClr>
                </a:solidFill>
              </a:rPr>
              <a:t>trays</a:t>
            </a:r>
            <a:endParaRPr lang="cs-CZ" altLang="fr-FR" sz="115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663" y="2276475"/>
            <a:ext cx="5113337" cy="386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628775"/>
            <a:ext cx="3667125" cy="506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fr-FR" dirty="0" err="1" smtClean="0"/>
              <a:t>Interiors</a:t>
            </a:r>
            <a:endParaRPr lang="cs-CZ" altLang="fr-FR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altLang="fr-FR" dirty="0">
                <a:solidFill>
                  <a:schemeClr val="bg1">
                    <a:lumMod val="75000"/>
                  </a:schemeClr>
                </a:solidFill>
              </a:rPr>
              <a:t>Air </a:t>
            </a:r>
            <a:r>
              <a:rPr lang="cs-CZ" altLang="fr-FR" dirty="0" smtClean="0">
                <a:solidFill>
                  <a:schemeClr val="bg1">
                    <a:lumMod val="75000"/>
                  </a:schemeClr>
                </a:solidFill>
              </a:rPr>
              <a:t>bank</a:t>
            </a:r>
            <a:endParaRPr lang="cs-CZ" altLang="fr-FR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076" name="Picture 4" descr="277844-gallery1-62r0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298700"/>
            <a:ext cx="67691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519113" y="370495"/>
            <a:ext cx="8229600" cy="697049"/>
          </a:xfrm>
        </p:spPr>
        <p:txBody>
          <a:bodyPr/>
          <a:lstStyle/>
          <a:p>
            <a:r>
              <a:rPr lang="cs-CZ" altLang="fr-FR" dirty="0" smtClean="0"/>
              <a:t>Gastronomy</a:t>
            </a:r>
            <a:br>
              <a:rPr lang="cs-CZ" altLang="fr-FR" dirty="0" smtClean="0"/>
            </a:br>
            <a:endParaRPr lang="cs-CZ" altLang="fr-FR" dirty="0"/>
          </a:p>
        </p:txBody>
      </p:sp>
      <p:pic>
        <p:nvPicPr>
          <p:cNvPr id="8197" name="Picture 5" descr="sushi ya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12875"/>
            <a:ext cx="3579812" cy="544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sushi ya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412875"/>
            <a:ext cx="4897438" cy="287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sushiya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4897438" cy="256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79388" y="836712"/>
            <a:ext cx="18742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altLang="fr-FR" sz="2400" b="1" dirty="0" err="1" smtClean="0"/>
              <a:t>Sushi</a:t>
            </a:r>
            <a:r>
              <a:rPr lang="cs-CZ" altLang="fr-FR" sz="2400" b="1" dirty="0" smtClean="0"/>
              <a:t> bar</a:t>
            </a:r>
            <a:endParaRPr lang="fr-F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81025" y="188640"/>
            <a:ext cx="7908925" cy="431329"/>
          </a:xfrm>
        </p:spPr>
        <p:txBody>
          <a:bodyPr/>
          <a:lstStyle/>
          <a:p>
            <a:r>
              <a:rPr lang="cs-CZ" altLang="fr-FR" sz="2800" b="1" dirty="0" smtClean="0"/>
              <a:t>Hotel </a:t>
            </a:r>
            <a:r>
              <a:rPr lang="cs-CZ" altLang="fr-FR" sz="2800" b="1" dirty="0" err="1" smtClean="0"/>
              <a:t>industry</a:t>
            </a:r>
            <a:endParaRPr lang="cs-CZ" altLang="fr-FR" dirty="0"/>
          </a:p>
        </p:txBody>
      </p:sp>
      <p:pic>
        <p:nvPicPr>
          <p:cNvPr id="10245" name="Picture 5" descr="telefon 0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484313"/>
            <a:ext cx="6985000" cy="4878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042988" y="1124744"/>
            <a:ext cx="4326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altLang="fr-FR" b="1" dirty="0" err="1" smtClean="0"/>
              <a:t>Hilton</a:t>
            </a:r>
            <a:r>
              <a:rPr lang="cs-CZ" altLang="fr-FR" b="1" dirty="0" smtClean="0"/>
              <a:t> –  </a:t>
            </a:r>
            <a:r>
              <a:rPr lang="cs-CZ" altLang="fr-FR" b="1" dirty="0" err="1" smtClean="0"/>
              <a:t>wellness</a:t>
            </a:r>
            <a:r>
              <a:rPr lang="cs-CZ" altLang="fr-FR" b="1" dirty="0" smtClean="0"/>
              <a:t> center </a:t>
            </a:r>
            <a:r>
              <a:rPr lang="cs-CZ" altLang="fr-FR" b="1" dirty="0" err="1" smtClean="0"/>
              <a:t>reception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fr-FR" dirty="0" err="1"/>
              <a:t>Schenker</a:t>
            </a:r>
            <a:r>
              <a:rPr lang="cs-CZ" altLang="fr-FR" dirty="0"/>
              <a:t> – </a:t>
            </a:r>
            <a:r>
              <a:rPr lang="cs-CZ" altLang="fr-FR" dirty="0" err="1" smtClean="0"/>
              <a:t>reception</a:t>
            </a:r>
            <a:r>
              <a:rPr lang="cs-CZ" altLang="fr-FR" dirty="0" smtClean="0"/>
              <a:t> </a:t>
            </a:r>
            <a:r>
              <a:rPr lang="cs-CZ" altLang="fr-FR" dirty="0" err="1" smtClean="0"/>
              <a:t>desk</a:t>
            </a:r>
            <a:r>
              <a:rPr lang="cs-CZ" altLang="fr-FR" dirty="0" smtClean="0"/>
              <a:t> TL</a:t>
            </a:r>
            <a:endParaRPr lang="cs-CZ" altLang="fr-FR" dirty="0"/>
          </a:p>
        </p:txBody>
      </p:sp>
      <p:pic>
        <p:nvPicPr>
          <p:cNvPr id="16389" name="Picture 5" descr="P83102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557338"/>
            <a:ext cx="6840538" cy="513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fr-FR" sz="4000" dirty="0" err="1" smtClean="0"/>
              <a:t>Central</a:t>
            </a:r>
            <a:r>
              <a:rPr lang="cs-CZ" altLang="fr-FR" sz="4000" dirty="0" smtClean="0"/>
              <a:t> </a:t>
            </a:r>
            <a:r>
              <a:rPr lang="cs-CZ" altLang="fr-FR" sz="4000" dirty="0" err="1" smtClean="0"/>
              <a:t>Pharmacy</a:t>
            </a:r>
            <a:r>
              <a:rPr lang="cs-CZ" altLang="fr-FR" sz="4000" dirty="0" smtClean="0"/>
              <a:t> Czech Republic</a:t>
            </a:r>
            <a:r>
              <a:rPr lang="cs-CZ" altLang="fr-FR" dirty="0" smtClean="0"/>
              <a:t/>
            </a:r>
            <a:br>
              <a:rPr lang="cs-CZ" altLang="fr-FR" dirty="0" smtClean="0"/>
            </a:br>
            <a:r>
              <a:rPr lang="cs-CZ" altLang="fr-FR" dirty="0" smtClean="0">
                <a:solidFill>
                  <a:schemeClr val="tx1"/>
                </a:solidFill>
              </a:rPr>
              <a:t>Zentiva</a:t>
            </a:r>
            <a:endParaRPr lang="cs-CZ" altLang="fr-FR" dirty="0">
              <a:solidFill>
                <a:schemeClr val="tx1"/>
              </a:solidFill>
            </a:endParaRPr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412875"/>
            <a:ext cx="7561262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Grp="1"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63713" y="260350"/>
            <a:ext cx="5543550" cy="769938"/>
          </a:xfrm>
        </p:spPr>
      </p:pic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229600" cy="5328592"/>
          </a:xfrm>
        </p:spPr>
        <p:txBody>
          <a:bodyPr/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cs-CZ" sz="1400" b="1" dirty="0" smtClean="0">
                <a:latin typeface="Arial (Základní text)"/>
              </a:rPr>
              <a:t>Watt </a:t>
            </a:r>
            <a:r>
              <a:rPr lang="cs-CZ" sz="1400" b="1" dirty="0" err="1" smtClean="0">
                <a:latin typeface="Arial (Základní text)"/>
              </a:rPr>
              <a:t>is</a:t>
            </a:r>
            <a:r>
              <a:rPr lang="cs-CZ" sz="1400" b="1" dirty="0" smtClean="0">
                <a:latin typeface="Arial (Základní text)"/>
              </a:rPr>
              <a:t> </a:t>
            </a:r>
            <a:r>
              <a:rPr lang="cs-CZ" sz="1400" b="1" dirty="0" err="1" smtClean="0">
                <a:latin typeface="Arial (Základní text)"/>
              </a:rPr>
              <a:t>Corralit</a:t>
            </a:r>
            <a:r>
              <a:rPr lang="cs-CZ" sz="1400" b="1" dirty="0" smtClean="0">
                <a:latin typeface="Arial (Základní text)"/>
              </a:rPr>
              <a:t>                          </a:t>
            </a:r>
            <a:r>
              <a:rPr lang="cs-CZ" sz="1400" dirty="0" smtClean="0">
                <a:latin typeface="Arial (Základní text)"/>
              </a:rPr>
              <a:t>?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cs-CZ" sz="1400" dirty="0" err="1" smtClean="0">
                <a:latin typeface="Arial (Základní text)"/>
              </a:rPr>
              <a:t>Corralit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is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an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original</a:t>
            </a:r>
            <a:r>
              <a:rPr lang="cs-CZ" sz="1400" dirty="0" smtClean="0">
                <a:latin typeface="Arial (Základní text)"/>
              </a:rPr>
              <a:t> solid </a:t>
            </a:r>
            <a:r>
              <a:rPr lang="cs-CZ" sz="1400" dirty="0" err="1" smtClean="0">
                <a:latin typeface="Arial (Základní text)"/>
              </a:rPr>
              <a:t>material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with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an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excellent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surface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produced</a:t>
            </a:r>
            <a:r>
              <a:rPr lang="cs-CZ" sz="1400" dirty="0" smtClean="0">
                <a:latin typeface="Arial (Základní text)"/>
              </a:rPr>
              <a:t> by VAGNERPLAST. 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cs-CZ" sz="1400" dirty="0" err="1" smtClean="0">
                <a:latin typeface="Arial (Základní text)"/>
              </a:rPr>
              <a:t>It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is</a:t>
            </a:r>
            <a:r>
              <a:rPr lang="cs-CZ" sz="1400" dirty="0" smtClean="0">
                <a:latin typeface="Arial (Základní text)"/>
              </a:rPr>
              <a:t>  a </a:t>
            </a:r>
            <a:r>
              <a:rPr lang="cs-CZ" sz="1400" dirty="0" err="1" smtClean="0">
                <a:latin typeface="Arial (Základní text)"/>
              </a:rPr>
              <a:t>sophisticated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blend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of</a:t>
            </a:r>
            <a:r>
              <a:rPr lang="cs-CZ" sz="1400" dirty="0" smtClean="0">
                <a:latin typeface="Arial (Základní text)"/>
              </a:rPr>
              <a:t> natural </a:t>
            </a:r>
            <a:r>
              <a:rPr lang="cs-CZ" sz="1400" dirty="0" err="1" smtClean="0">
                <a:latin typeface="Arial (Základní text)"/>
              </a:rPr>
              <a:t>minerals</a:t>
            </a:r>
            <a:r>
              <a:rPr lang="cs-CZ" sz="1400" dirty="0" smtClean="0">
                <a:latin typeface="Arial (Základní text)"/>
              </a:rPr>
              <a:t> and </a:t>
            </a:r>
            <a:r>
              <a:rPr lang="cs-CZ" sz="1400" dirty="0" err="1" smtClean="0">
                <a:latin typeface="Arial (Základní text)"/>
              </a:rPr>
              <a:t>pure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acrylic</a:t>
            </a:r>
            <a:r>
              <a:rPr lang="cs-CZ" sz="1400" dirty="0" smtClean="0">
                <a:latin typeface="Arial (Základní text)"/>
              </a:rPr>
              <a:t>, </a:t>
            </a:r>
            <a:r>
              <a:rPr lang="cs-CZ" sz="1400" dirty="0" err="1" smtClean="0">
                <a:latin typeface="Arial (Základní text)"/>
              </a:rPr>
              <a:t>quite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strong</a:t>
            </a:r>
            <a:r>
              <a:rPr lang="cs-CZ" sz="1400" dirty="0" smtClean="0">
                <a:latin typeface="Arial (Základní text)"/>
              </a:rPr>
              <a:t> and solid, </a:t>
            </a:r>
            <a:r>
              <a:rPr lang="cs-CZ" sz="1400" dirty="0" err="1" smtClean="0">
                <a:latin typeface="Arial (Základní text)"/>
              </a:rPr>
              <a:t>durable</a:t>
            </a:r>
            <a:r>
              <a:rPr lang="cs-CZ" sz="1400" dirty="0" smtClean="0">
                <a:latin typeface="Arial (Základní text)"/>
              </a:rPr>
              <a:t>,           </a:t>
            </a:r>
            <a:r>
              <a:rPr lang="cs-CZ" sz="1400" dirty="0" err="1" smtClean="0">
                <a:latin typeface="Arial (Základní text)"/>
              </a:rPr>
              <a:t>hygienic</a:t>
            </a:r>
            <a:r>
              <a:rPr lang="cs-CZ" sz="1400" dirty="0" smtClean="0">
                <a:latin typeface="Arial (Základní text)"/>
              </a:rPr>
              <a:t> and non-</a:t>
            </a:r>
            <a:r>
              <a:rPr lang="cs-CZ" sz="1400" dirty="0" err="1" smtClean="0">
                <a:latin typeface="Arial (Základní text)"/>
              </a:rPr>
              <a:t>porous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surface</a:t>
            </a:r>
            <a:r>
              <a:rPr lang="cs-CZ" sz="1400" dirty="0" smtClean="0">
                <a:latin typeface="Arial (Základní text)"/>
              </a:rPr>
              <a:t>.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cs-CZ" sz="1400" dirty="0" err="1" smtClean="0">
                <a:latin typeface="Arial (Základní text)"/>
              </a:rPr>
              <a:t>Corralit</a:t>
            </a:r>
            <a:r>
              <a:rPr lang="cs-CZ" sz="1400" dirty="0" smtClean="0">
                <a:latin typeface="Arial (Základní text)"/>
              </a:rPr>
              <a:t> has a </a:t>
            </a:r>
            <a:r>
              <a:rPr lang="cs-CZ" sz="1400" dirty="0" err="1" smtClean="0">
                <a:latin typeface="Arial (Základní text)"/>
              </a:rPr>
              <a:t>wide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range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of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color</a:t>
            </a:r>
            <a:r>
              <a:rPr lang="cs-CZ" sz="1400" dirty="0" smtClean="0">
                <a:latin typeface="Arial (Základní text)"/>
              </a:rPr>
              <a:t>, </a:t>
            </a:r>
            <a:r>
              <a:rPr lang="cs-CZ" sz="1400" dirty="0" err="1" smtClean="0">
                <a:latin typeface="Arial (Základní text)"/>
              </a:rPr>
              <a:t>You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can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create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creative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desktops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without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any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visible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connections</a:t>
            </a:r>
            <a:r>
              <a:rPr lang="cs-CZ" sz="1400" dirty="0" smtClean="0">
                <a:latin typeface="Arial (Základní text)"/>
              </a:rPr>
              <a:t> and </a:t>
            </a:r>
            <a:r>
              <a:rPr lang="cs-CZ" sz="1400" dirty="0" err="1" smtClean="0">
                <a:latin typeface="Arial (Základní text)"/>
              </a:rPr>
              <a:t>joints</a:t>
            </a:r>
            <a:r>
              <a:rPr lang="cs-CZ" sz="1400" dirty="0" smtClean="0">
                <a:latin typeface="Arial (Základní text)"/>
              </a:rPr>
              <a:t>. </a:t>
            </a:r>
            <a:r>
              <a:rPr lang="cs-CZ" sz="1400" dirty="0" err="1" smtClean="0">
                <a:latin typeface="Arial (Základní text)"/>
              </a:rPr>
              <a:t>They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can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be</a:t>
            </a:r>
            <a:r>
              <a:rPr lang="cs-CZ" sz="1400" dirty="0" smtClean="0">
                <a:latin typeface="Arial (Základní text)"/>
              </a:rPr>
              <a:t>  </a:t>
            </a:r>
            <a:r>
              <a:rPr lang="cs-CZ" sz="1400" dirty="0" err="1" smtClean="0">
                <a:latin typeface="Arial (Základní text)"/>
              </a:rPr>
              <a:t>color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coordinated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with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the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kitchen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sinks</a:t>
            </a:r>
            <a:r>
              <a:rPr lang="cs-CZ" sz="1400" dirty="0" smtClean="0">
                <a:latin typeface="Arial (Základní text)"/>
              </a:rPr>
              <a:t> and </a:t>
            </a:r>
            <a:r>
              <a:rPr lang="cs-CZ" sz="1400" dirty="0" err="1" smtClean="0">
                <a:latin typeface="Arial (Základní text)"/>
              </a:rPr>
              <a:t>bathroom</a:t>
            </a:r>
            <a:r>
              <a:rPr lang="cs-CZ" sz="1400" dirty="0" smtClean="0">
                <a:latin typeface="Arial (Základní text)"/>
              </a:rPr>
              <a:t> </a:t>
            </a:r>
            <a:br>
              <a:rPr lang="cs-CZ" sz="1400" dirty="0" smtClean="0">
                <a:latin typeface="Arial (Základní text)"/>
              </a:rPr>
            </a:br>
            <a:r>
              <a:rPr lang="cs-CZ" sz="1400" dirty="0" err="1" smtClean="0">
                <a:latin typeface="Arial (Základní text)"/>
              </a:rPr>
              <a:t>sinks</a:t>
            </a:r>
            <a:r>
              <a:rPr lang="cs-CZ" sz="1400" dirty="0" smtClean="0">
                <a:latin typeface="Arial (Základní text)"/>
              </a:rPr>
              <a:t>, </a:t>
            </a:r>
            <a:r>
              <a:rPr lang="cs-CZ" sz="1400" dirty="0" err="1" smtClean="0">
                <a:latin typeface="Arial (Základní text)"/>
              </a:rPr>
              <a:t>or</a:t>
            </a:r>
            <a:r>
              <a:rPr lang="cs-CZ" sz="1400" dirty="0" smtClean="0">
                <a:latin typeface="Arial (Základní text)"/>
              </a:rPr>
              <a:t> vice versa, in </a:t>
            </a:r>
            <a:r>
              <a:rPr lang="cs-CZ" sz="1400" dirty="0" err="1" smtClean="0">
                <a:latin typeface="Arial (Základní text)"/>
              </a:rPr>
              <a:t>contrast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with</a:t>
            </a:r>
            <a:r>
              <a:rPr lang="cs-CZ" sz="1400" dirty="0" smtClean="0">
                <a:latin typeface="Arial (Základní text)"/>
              </a:rPr>
              <a:t> </a:t>
            </a:r>
            <a:r>
              <a:rPr lang="cs-CZ" sz="1400" dirty="0" err="1" smtClean="0">
                <a:latin typeface="Arial (Základní text)"/>
              </a:rPr>
              <a:t>them</a:t>
            </a:r>
            <a:r>
              <a:rPr lang="en-US" altLang="fr-FR" sz="1400" dirty="0" smtClean="0">
                <a:latin typeface="Arial (Základní text)"/>
              </a:rPr>
              <a:t>. </a:t>
            </a:r>
          </a:p>
          <a:p>
            <a:pPr>
              <a:lnSpc>
                <a:spcPct val="80000"/>
              </a:lnSpc>
            </a:pPr>
            <a:endParaRPr lang="cs-CZ" altLang="fr-FR" sz="1400" dirty="0" smtClean="0"/>
          </a:p>
          <a:p>
            <a:pPr>
              <a:lnSpc>
                <a:spcPct val="80000"/>
              </a:lnSpc>
            </a:pPr>
            <a:r>
              <a:rPr lang="en-US" altLang="fr-FR" sz="1400" dirty="0" err="1" smtClean="0"/>
              <a:t>Corralit</a:t>
            </a:r>
            <a:r>
              <a:rPr lang="en-US" altLang="fr-FR" sz="1400" dirty="0" smtClean="0"/>
              <a:t> ® is widely used by many designers, architects, furniture manufacturers, kitchen and also in the health sector. It can be used as applications for both indoor and outdoor use.</a:t>
            </a:r>
            <a:endParaRPr lang="cs-CZ" altLang="fr-FR" sz="1400" dirty="0" smtClean="0"/>
          </a:p>
          <a:p>
            <a:pPr>
              <a:lnSpc>
                <a:spcPct val="80000"/>
              </a:lnSpc>
            </a:pPr>
            <a:r>
              <a:rPr lang="en-US" altLang="fr-FR" sz="1400" dirty="0" err="1" smtClean="0"/>
              <a:t>Corralit</a:t>
            </a:r>
            <a:r>
              <a:rPr lang="en-US" altLang="fr-FR" sz="1400" dirty="0" smtClean="0"/>
              <a:t> ® is heat-</a:t>
            </a:r>
            <a:r>
              <a:rPr lang="en-US" altLang="fr-FR" sz="1400" dirty="0" err="1" smtClean="0"/>
              <a:t>moulded</a:t>
            </a:r>
            <a:r>
              <a:rPr lang="en-US" altLang="fr-FR" sz="1400" dirty="0" smtClean="0"/>
              <a:t> </a:t>
            </a:r>
            <a:r>
              <a:rPr lang="cs-CZ" altLang="fr-FR" sz="1400" dirty="0" err="1" smtClean="0"/>
              <a:t>thermoformable</a:t>
            </a:r>
            <a:r>
              <a:rPr lang="cs-CZ" altLang="fr-FR" sz="1400" dirty="0" smtClean="0"/>
              <a:t> </a:t>
            </a:r>
            <a:r>
              <a:rPr lang="cs-CZ" altLang="fr-FR" sz="1400" dirty="0" err="1" smtClean="0"/>
              <a:t>with</a:t>
            </a:r>
            <a:r>
              <a:rPr lang="cs-CZ" altLang="fr-FR" sz="1400" dirty="0" smtClean="0"/>
              <a:t> </a:t>
            </a:r>
            <a:r>
              <a:rPr lang="en-US" altLang="fr-FR" sz="1400" dirty="0" smtClean="0"/>
              <a:t>guarantee</a:t>
            </a:r>
            <a:r>
              <a:rPr lang="cs-CZ" altLang="fr-FR" sz="1400" dirty="0" smtClean="0"/>
              <a:t> </a:t>
            </a:r>
            <a:r>
              <a:rPr lang="cs-CZ" altLang="fr-FR" sz="1400" dirty="0" err="1" smtClean="0"/>
              <a:t>of</a:t>
            </a:r>
            <a:r>
              <a:rPr lang="en-US" altLang="fr-FR" sz="1400" dirty="0" smtClean="0"/>
              <a:t> 15 years. </a:t>
            </a:r>
            <a:endParaRPr lang="cs-CZ" altLang="fr-FR" sz="1400" dirty="0" smtClean="0"/>
          </a:p>
          <a:p>
            <a:pPr>
              <a:lnSpc>
                <a:spcPct val="80000"/>
              </a:lnSpc>
            </a:pPr>
            <a:r>
              <a:rPr lang="en-US" altLang="fr-FR" sz="1400" dirty="0" smtClean="0"/>
              <a:t>The product is manufactured, installed and used in accordance with the General principles and requirements of </a:t>
            </a:r>
            <a:r>
              <a:rPr lang="en-US" altLang="fr-FR" sz="1400" dirty="0" err="1" smtClean="0"/>
              <a:t>Vagnerplast-Corralit</a:t>
            </a:r>
            <a:r>
              <a:rPr lang="en-US" altLang="fr-FR" sz="1400" dirty="0" smtClean="0"/>
              <a:t> ®</a:t>
            </a:r>
            <a:endParaRPr lang="cs-CZ" altLang="fr-FR" sz="1400" dirty="0" smtClean="0"/>
          </a:p>
          <a:p>
            <a:pPr>
              <a:lnSpc>
                <a:spcPct val="80000"/>
              </a:lnSpc>
            </a:pPr>
            <a:r>
              <a:rPr lang="en-US" altLang="fr-FR" sz="1400" dirty="0" smtClean="0"/>
              <a:t>.</a:t>
            </a:r>
            <a:r>
              <a:rPr lang="en-US" altLang="fr-FR" sz="1400" dirty="0" err="1" smtClean="0"/>
              <a:t>Corralit</a:t>
            </a:r>
            <a:r>
              <a:rPr lang="en-US" altLang="fr-FR" sz="1400" dirty="0" smtClean="0"/>
              <a:t> ® TL – awarded Czech patent</a:t>
            </a:r>
            <a:r>
              <a:rPr lang="cs-CZ" altLang="fr-FR" sz="1400" dirty="0" smtClean="0"/>
              <a:t>. </a:t>
            </a:r>
            <a:r>
              <a:rPr lang="cs-CZ" altLang="fr-FR" sz="1400" dirty="0" err="1" smtClean="0"/>
              <a:t>This</a:t>
            </a:r>
            <a:r>
              <a:rPr lang="cs-CZ" altLang="fr-FR" sz="1400" dirty="0" smtClean="0"/>
              <a:t> </a:t>
            </a:r>
            <a:r>
              <a:rPr lang="en-US" altLang="fr-FR" sz="1400" dirty="0" smtClean="0"/>
              <a:t>synthetic stone is highly translucent and enables the creation of products which will permit the extraordinary mutual combination between the light, shape, </a:t>
            </a:r>
            <a:r>
              <a:rPr lang="en-US" altLang="fr-FR" sz="1400" dirty="0" err="1" smtClean="0"/>
              <a:t>colour</a:t>
            </a:r>
            <a:r>
              <a:rPr lang="en-US" altLang="fr-FR" sz="1400" dirty="0" smtClean="0"/>
              <a:t> and strength. </a:t>
            </a:r>
            <a:endParaRPr lang="cs-CZ" altLang="fr-FR" sz="1400" dirty="0" smtClean="0"/>
          </a:p>
          <a:p>
            <a:pPr>
              <a:lnSpc>
                <a:spcPct val="80000"/>
              </a:lnSpc>
            </a:pPr>
            <a:r>
              <a:rPr lang="cs-CZ" altLang="fr-FR" sz="1400" dirty="0" err="1" smtClean="0"/>
              <a:t>This</a:t>
            </a:r>
            <a:r>
              <a:rPr lang="cs-CZ" altLang="fr-FR" sz="1400" dirty="0" smtClean="0"/>
              <a:t> </a:t>
            </a:r>
            <a:r>
              <a:rPr lang="cs-CZ" altLang="fr-FR" sz="1400" dirty="0" err="1" smtClean="0"/>
              <a:t>material</a:t>
            </a:r>
            <a:r>
              <a:rPr lang="cs-CZ" altLang="fr-FR" sz="1400" dirty="0" smtClean="0"/>
              <a:t> </a:t>
            </a:r>
            <a:r>
              <a:rPr lang="cs-CZ" altLang="fr-FR" sz="1400" dirty="0" err="1" smtClean="0"/>
              <a:t>is</a:t>
            </a:r>
            <a:r>
              <a:rPr lang="cs-CZ" altLang="fr-FR" sz="1400" dirty="0" smtClean="0"/>
              <a:t> a</a:t>
            </a:r>
            <a:r>
              <a:rPr lang="en-US" altLang="fr-FR" sz="1400" dirty="0" err="1" smtClean="0"/>
              <a:t>djustable</a:t>
            </a:r>
            <a:r>
              <a:rPr lang="cs-CZ" altLang="fr-FR" sz="1400" dirty="0"/>
              <a:t> </a:t>
            </a:r>
            <a:r>
              <a:rPr lang="cs-CZ" altLang="fr-FR" sz="1400" dirty="0" smtClean="0"/>
              <a:t>and </a:t>
            </a:r>
            <a:r>
              <a:rPr lang="cs-CZ" altLang="fr-FR" sz="1400" dirty="0" err="1" smtClean="0"/>
              <a:t>thermoformable</a:t>
            </a:r>
            <a:r>
              <a:rPr lang="cs-CZ" altLang="fr-FR" sz="1400" dirty="0" smtClean="0"/>
              <a:t> to 160 ◦</a:t>
            </a:r>
          </a:p>
          <a:p>
            <a:pPr>
              <a:lnSpc>
                <a:spcPct val="80000"/>
              </a:lnSpc>
            </a:pPr>
            <a:r>
              <a:rPr lang="cs-CZ" altLang="fr-FR" sz="1400" dirty="0" smtClean="0"/>
              <a:t>T</a:t>
            </a:r>
            <a:r>
              <a:rPr lang="en-US" altLang="fr-FR" sz="1400" dirty="0" err="1" smtClean="0"/>
              <a:t>ranslucency</a:t>
            </a:r>
            <a:r>
              <a:rPr lang="en-US" altLang="fr-FR" sz="1400" dirty="0" smtClean="0"/>
              <a:t> </a:t>
            </a:r>
            <a:r>
              <a:rPr lang="en-US" altLang="fr-FR" sz="1400" dirty="0" smtClean="0"/>
              <a:t>and luminescence </a:t>
            </a:r>
            <a:r>
              <a:rPr lang="cs-CZ" altLang="fr-FR" sz="1400" dirty="0" err="1" smtClean="0"/>
              <a:t>Corralit</a:t>
            </a:r>
            <a:r>
              <a:rPr lang="cs-CZ" altLang="fr-FR" sz="1400" dirty="0" smtClean="0"/>
              <a:t> </a:t>
            </a:r>
            <a:r>
              <a:rPr lang="cs-CZ" altLang="fr-FR" sz="1400" dirty="0" err="1" smtClean="0"/>
              <a:t>give</a:t>
            </a:r>
            <a:r>
              <a:rPr lang="cs-CZ" altLang="fr-FR" sz="1400" dirty="0" smtClean="0"/>
              <a:t> </a:t>
            </a:r>
            <a:r>
              <a:rPr lang="cs-CZ" altLang="fr-FR" sz="1400" dirty="0" err="1" smtClean="0"/>
              <a:t>you</a:t>
            </a:r>
            <a:r>
              <a:rPr lang="cs-CZ" altLang="fr-FR" sz="1400" dirty="0" smtClean="0"/>
              <a:t> </a:t>
            </a:r>
            <a:r>
              <a:rPr lang="cs-CZ" altLang="fr-FR" sz="1400" dirty="0" err="1" smtClean="0"/>
              <a:t>the</a:t>
            </a:r>
            <a:r>
              <a:rPr lang="cs-CZ" altLang="fr-FR" sz="1400" dirty="0" smtClean="0"/>
              <a:t> </a:t>
            </a:r>
            <a:r>
              <a:rPr lang="cs-CZ" altLang="fr-FR" sz="1400" dirty="0" err="1" smtClean="0"/>
              <a:t>freedom</a:t>
            </a:r>
            <a:r>
              <a:rPr lang="cs-CZ" altLang="fr-FR" sz="1400" dirty="0" smtClean="0"/>
              <a:t> </a:t>
            </a:r>
            <a:r>
              <a:rPr lang="cs-CZ" altLang="fr-FR" sz="1400" dirty="0" err="1" smtClean="0"/>
              <a:t>of</a:t>
            </a:r>
            <a:r>
              <a:rPr lang="cs-CZ" altLang="fr-FR" sz="1400" dirty="0" smtClean="0"/>
              <a:t> </a:t>
            </a:r>
            <a:r>
              <a:rPr lang="cs-CZ" altLang="fr-FR" sz="1400" dirty="0" err="1" smtClean="0"/>
              <a:t>imagination</a:t>
            </a:r>
            <a:r>
              <a:rPr lang="cs-CZ" altLang="fr-FR" sz="1400" dirty="0" smtClean="0"/>
              <a:t> to use </a:t>
            </a:r>
            <a:r>
              <a:rPr lang="cs-CZ" altLang="fr-FR" sz="1400" dirty="0" err="1" smtClean="0"/>
              <a:t>unlimited</a:t>
            </a:r>
            <a:r>
              <a:rPr lang="en-US" altLang="fr-FR" sz="1400" dirty="0" smtClean="0"/>
              <a:t>, </a:t>
            </a:r>
            <a:r>
              <a:rPr lang="en-US" altLang="fr-FR" sz="1400" dirty="0" smtClean="0"/>
              <a:t>purity and </a:t>
            </a:r>
            <a:r>
              <a:rPr lang="en-US" altLang="fr-FR" sz="1400" dirty="0" smtClean="0"/>
              <a:t>brilliance</a:t>
            </a:r>
            <a:r>
              <a:rPr lang="cs-CZ" altLang="fr-FR" sz="1400" dirty="0" smtClean="0"/>
              <a:t> and </a:t>
            </a:r>
            <a:r>
              <a:rPr lang="en-US" altLang="fr-FR" sz="1400" dirty="0" smtClean="0"/>
              <a:t>high </a:t>
            </a:r>
            <a:r>
              <a:rPr lang="en-US" altLang="fr-FR" sz="1400" dirty="0" smtClean="0"/>
              <a:t>translucence allows even extraordinary, in-depth, three-dimensional effect, bringing a strong surround effect internal matter and allows you to stand out its complex structure. </a:t>
            </a:r>
            <a:endParaRPr lang="cs-CZ" altLang="fr-FR" sz="1400" dirty="0" smtClean="0"/>
          </a:p>
          <a:p>
            <a:pPr>
              <a:lnSpc>
                <a:spcPct val="80000"/>
              </a:lnSpc>
            </a:pPr>
            <a:r>
              <a:rPr lang="en-US" altLang="fr-FR" sz="1400" dirty="0" err="1" smtClean="0"/>
              <a:t>Corralit</a:t>
            </a:r>
            <a:r>
              <a:rPr lang="en-US" altLang="fr-FR" sz="1400" dirty="0" smtClean="0"/>
              <a:t> </a:t>
            </a:r>
            <a:r>
              <a:rPr lang="en-US" altLang="fr-FR" sz="1400" dirty="0" smtClean="0"/>
              <a:t>® </a:t>
            </a:r>
            <a:r>
              <a:rPr lang="en-US" altLang="fr-FR" sz="1400" dirty="0" smtClean="0"/>
              <a:t>ART</a:t>
            </a:r>
            <a:r>
              <a:rPr lang="cs-CZ" altLang="fr-FR" sz="1400" dirty="0" smtClean="0"/>
              <a:t> </a:t>
            </a:r>
            <a:r>
              <a:rPr lang="cs-CZ" altLang="fr-FR" sz="1400" dirty="0" err="1" smtClean="0"/>
              <a:t>is</a:t>
            </a:r>
            <a:r>
              <a:rPr lang="cs-CZ" altLang="fr-FR" sz="1400" dirty="0" smtClean="0"/>
              <a:t> a </a:t>
            </a:r>
            <a:r>
              <a:rPr lang="en-US" altLang="fr-FR" sz="1400" dirty="0" smtClean="0"/>
              <a:t>unique </a:t>
            </a:r>
            <a:r>
              <a:rPr lang="en-US" altLang="fr-FR" sz="1400" dirty="0" smtClean="0"/>
              <a:t>shape </a:t>
            </a:r>
            <a:r>
              <a:rPr lang="en-US" altLang="fr-FR" sz="1400" dirty="0" smtClean="0"/>
              <a:t>create</a:t>
            </a:r>
            <a:r>
              <a:rPr lang="cs-CZ" altLang="fr-FR" sz="1400" dirty="0" smtClean="0"/>
              <a:t>d by </a:t>
            </a:r>
            <a:r>
              <a:rPr lang="cs-CZ" altLang="fr-FR" sz="1400" dirty="0" err="1" smtClean="0"/>
              <a:t>mixing</a:t>
            </a:r>
            <a:r>
              <a:rPr lang="cs-CZ" altLang="fr-FR" sz="1400" dirty="0" smtClean="0"/>
              <a:t> </a:t>
            </a:r>
            <a:r>
              <a:rPr lang="cs-CZ" altLang="fr-FR" sz="1400" dirty="0" err="1" smtClean="0"/>
              <a:t>different</a:t>
            </a:r>
            <a:r>
              <a:rPr lang="cs-CZ" altLang="fr-FR" sz="1400" dirty="0" smtClean="0"/>
              <a:t> </a:t>
            </a:r>
            <a:r>
              <a:rPr lang="en-US" altLang="fr-FR" sz="1400" dirty="0" smtClean="0"/>
              <a:t>colors </a:t>
            </a:r>
            <a:r>
              <a:rPr lang="en-US" altLang="fr-FR" sz="1400" dirty="0" smtClean="0"/>
              <a:t>and shapes </a:t>
            </a:r>
            <a:r>
              <a:rPr lang="en-US" altLang="fr-FR" sz="1400" dirty="0" smtClean="0"/>
              <a:t>created </a:t>
            </a:r>
            <a:r>
              <a:rPr lang="en-US" altLang="fr-FR" sz="1400" dirty="0" smtClean="0"/>
              <a:t>according to your own </a:t>
            </a:r>
            <a:r>
              <a:rPr lang="en-US" altLang="fr-FR" sz="1400" dirty="0" err="1" smtClean="0"/>
              <a:t>imagination.Changing</a:t>
            </a:r>
            <a:r>
              <a:rPr lang="en-US" altLang="fr-FR" sz="1400" dirty="0" smtClean="0"/>
              <a:t> the intensity of the light beams provides a large number of variants and </a:t>
            </a:r>
            <a:r>
              <a:rPr lang="en-US" altLang="fr-FR" sz="1400" dirty="0" smtClean="0"/>
              <a:t>art</a:t>
            </a:r>
            <a:r>
              <a:rPr lang="cs-CZ" altLang="fr-FR" sz="1400" dirty="0" smtClean="0"/>
              <a:t>s</a:t>
            </a:r>
            <a:r>
              <a:rPr lang="cs-CZ" altLang="fr-FR" sz="1400" dirty="0" smtClean="0"/>
              <a:t>. A</a:t>
            </a:r>
            <a:r>
              <a:rPr lang="en-US" altLang="fr-FR" sz="1400" dirty="0" err="1" smtClean="0"/>
              <a:t>rchitects</a:t>
            </a:r>
            <a:r>
              <a:rPr lang="en-US" altLang="fr-FR" sz="1400" dirty="0" smtClean="0"/>
              <a:t> </a:t>
            </a:r>
            <a:r>
              <a:rPr lang="en-US" altLang="fr-FR" sz="1400" dirty="0" smtClean="0"/>
              <a:t>and designers can take advantage </a:t>
            </a:r>
            <a:r>
              <a:rPr lang="en-US" altLang="fr-FR" sz="1400" dirty="0" smtClean="0"/>
              <a:t>of</a:t>
            </a:r>
            <a:r>
              <a:rPr lang="cs-CZ" altLang="fr-FR" sz="1400" dirty="0" smtClean="0"/>
              <a:t> </a:t>
            </a:r>
            <a:r>
              <a:rPr lang="cs-CZ" altLang="fr-FR" sz="1400" dirty="0" err="1" smtClean="0"/>
              <a:t>using</a:t>
            </a:r>
            <a:r>
              <a:rPr lang="cs-CZ" altLang="fr-FR" sz="1400" dirty="0" smtClean="0"/>
              <a:t> </a:t>
            </a:r>
            <a:r>
              <a:rPr lang="cs-CZ" altLang="fr-FR" sz="1400" dirty="0" err="1" smtClean="0"/>
              <a:t>their</a:t>
            </a:r>
            <a:r>
              <a:rPr lang="cs-CZ" altLang="fr-FR" sz="1400" dirty="0" smtClean="0"/>
              <a:t> </a:t>
            </a:r>
            <a:r>
              <a:rPr lang="cs-CZ" altLang="fr-FR" sz="1400" dirty="0" err="1" smtClean="0"/>
              <a:t>own</a:t>
            </a:r>
            <a:r>
              <a:rPr lang="cs-CZ" altLang="fr-FR" sz="1400" dirty="0" smtClean="0"/>
              <a:t> design and art by </a:t>
            </a:r>
            <a:r>
              <a:rPr lang="cs-CZ" altLang="fr-FR" sz="1400" dirty="0" err="1" smtClean="0"/>
              <a:t>mixing</a:t>
            </a:r>
            <a:r>
              <a:rPr lang="cs-CZ" altLang="fr-FR" sz="1400" dirty="0" smtClean="0"/>
              <a:t> </a:t>
            </a:r>
            <a:r>
              <a:rPr lang="cs-CZ" altLang="fr-FR" sz="1400" dirty="0" err="1" smtClean="0"/>
              <a:t>different</a:t>
            </a:r>
            <a:r>
              <a:rPr lang="cs-CZ" altLang="fr-FR" sz="1400" dirty="0" smtClean="0"/>
              <a:t> </a:t>
            </a:r>
            <a:r>
              <a:rPr lang="cs-CZ" altLang="fr-FR" sz="1400" dirty="0" err="1" smtClean="0"/>
              <a:t>colors</a:t>
            </a:r>
            <a:r>
              <a:rPr lang="cs-CZ" altLang="fr-FR" sz="1400" dirty="0" smtClean="0"/>
              <a:t> to </a:t>
            </a:r>
            <a:r>
              <a:rPr lang="cs-CZ" altLang="fr-FR" sz="1400" dirty="0" err="1" smtClean="0"/>
              <a:t>create</a:t>
            </a:r>
            <a:r>
              <a:rPr lang="cs-CZ" altLang="fr-FR" sz="1400" dirty="0" smtClean="0"/>
              <a:t> a </a:t>
            </a:r>
            <a:r>
              <a:rPr lang="cs-CZ" altLang="fr-FR" sz="1400" dirty="0" err="1" smtClean="0"/>
              <a:t>special</a:t>
            </a:r>
            <a:r>
              <a:rPr lang="cs-CZ" altLang="fr-FR" sz="1400" dirty="0" smtClean="0"/>
              <a:t> design </a:t>
            </a:r>
            <a:r>
              <a:rPr lang="en-US" altLang="fr-FR" sz="1400" dirty="0" smtClean="0"/>
              <a:t>. </a:t>
            </a:r>
            <a:endParaRPr lang="en-US" altLang="fr-FR" sz="1400" dirty="0" smtClean="0"/>
          </a:p>
          <a:p>
            <a:pPr>
              <a:lnSpc>
                <a:spcPct val="80000"/>
              </a:lnSpc>
            </a:pPr>
            <a:endParaRPr lang="en-US" altLang="fr-FR" sz="1400" dirty="0" smtClean="0"/>
          </a:p>
          <a:p>
            <a:pPr>
              <a:lnSpc>
                <a:spcPct val="80000"/>
              </a:lnSpc>
            </a:pPr>
            <a:endParaRPr lang="cs-CZ" altLang="fr-FR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fr-FR" dirty="0" err="1" smtClean="0"/>
              <a:t>Helath</a:t>
            </a:r>
            <a:r>
              <a:rPr lang="cs-CZ" altLang="fr-FR" dirty="0" smtClean="0"/>
              <a:t> care</a:t>
            </a:r>
            <a:br>
              <a:rPr lang="cs-CZ" altLang="fr-FR" dirty="0" smtClean="0"/>
            </a:br>
            <a:r>
              <a:rPr lang="cs-CZ" altLang="fr-FR" dirty="0" err="1"/>
              <a:t>M</a:t>
            </a:r>
            <a:r>
              <a:rPr lang="cs-CZ" altLang="fr-FR" dirty="0" err="1" smtClean="0"/>
              <a:t>assage</a:t>
            </a:r>
            <a:r>
              <a:rPr lang="cs-CZ" altLang="fr-FR" dirty="0" smtClean="0"/>
              <a:t> center</a:t>
            </a:r>
            <a:endParaRPr lang="fr-FR" altLang="fr-FR" dirty="0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349500"/>
            <a:ext cx="8497888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lum bright="20000" contrast="20000"/>
          </a:blip>
          <a:srcRect l="41472" b="22495"/>
          <a:stretch/>
        </p:blipFill>
        <p:spPr bwMode="auto">
          <a:xfrm>
            <a:off x="197433" y="1248566"/>
            <a:ext cx="3835822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116632"/>
            <a:ext cx="8229600" cy="1143000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cs-CZ" altLang="fr-FR" sz="3600" kern="0" dirty="0" err="1" smtClean="0"/>
              <a:t>Healthcare</a:t>
            </a:r>
            <a:r>
              <a:rPr lang="cs-CZ" altLang="fr-FR" sz="3600" kern="0" dirty="0" smtClean="0"/>
              <a:t> center</a:t>
            </a:r>
          </a:p>
          <a:p>
            <a:r>
              <a:rPr lang="cs-CZ" altLang="fr-FR" sz="3600" kern="0" dirty="0" smtClean="0"/>
              <a:t>Graz-</a:t>
            </a:r>
            <a:r>
              <a:rPr lang="cs-CZ" altLang="fr-FR" sz="3600" kern="0" dirty="0" err="1" smtClean="0"/>
              <a:t>austria</a:t>
            </a:r>
            <a:endParaRPr lang="cs-CZ" altLang="fr-FR" sz="3600" kern="0" dirty="0"/>
          </a:p>
        </p:txBody>
      </p:sp>
      <p:pic>
        <p:nvPicPr>
          <p:cNvPr id="52226" name="Picture 2" descr="F:\SD\fotky\Corralit different\207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259632"/>
            <a:ext cx="4455041" cy="1929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7" name="Picture 3" descr="F:\SD\fotky\Corralit different\207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58" y="4293096"/>
            <a:ext cx="3833997" cy="2417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8" name="Picture 4" descr="F:\SD\fotky\Corralit different\2066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7" y="3261712"/>
            <a:ext cx="4445890" cy="159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9" name="Picture 5" descr="F:\SD\fotky\Corralit different\20563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42"/>
          <a:stretch/>
        </p:blipFill>
        <p:spPr bwMode="auto">
          <a:xfrm>
            <a:off x="4355978" y="5013176"/>
            <a:ext cx="4455040" cy="169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07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871322" y="152422"/>
            <a:ext cx="3693096" cy="710952"/>
          </a:xfrm>
        </p:spPr>
        <p:txBody>
          <a:bodyPr/>
          <a:lstStyle/>
          <a:p>
            <a:r>
              <a:rPr lang="cs-CZ" altLang="fr-FR" sz="28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Dining</a:t>
            </a:r>
            <a:r>
              <a:rPr lang="cs-CZ" altLang="fr-FR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cs-CZ" altLang="fr-FR" sz="28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tables</a:t>
            </a:r>
            <a:endParaRPr lang="cs-CZ" altLang="fr-FR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7107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38563" y="2924969"/>
            <a:ext cx="2375495" cy="1820807"/>
          </a:xfrm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533" y="4818758"/>
            <a:ext cx="317155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175" y="1124744"/>
            <a:ext cx="31718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32989"/>
            <a:ext cx="3146417" cy="2225011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1" t="15379" r="25904" b="3018"/>
          <a:stretch/>
        </p:blipFill>
        <p:spPr>
          <a:xfrm>
            <a:off x="179512" y="142114"/>
            <a:ext cx="2686612" cy="4490875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0" r="26052"/>
          <a:stretch/>
        </p:blipFill>
        <p:spPr>
          <a:xfrm>
            <a:off x="3707904" y="4632988"/>
            <a:ext cx="1800200" cy="2225011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8" r="24423"/>
          <a:stretch/>
        </p:blipFill>
        <p:spPr>
          <a:xfrm>
            <a:off x="3635896" y="1412776"/>
            <a:ext cx="1651380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fr-FR" dirty="0" err="1" smtClean="0"/>
              <a:t>Kitchen</a:t>
            </a:r>
            <a:r>
              <a:rPr lang="cs-CZ" altLang="fr-FR" dirty="0" smtClean="0"/>
              <a:t> </a:t>
            </a:r>
            <a:r>
              <a:rPr lang="cs-CZ" altLang="fr-FR" dirty="0" err="1" smtClean="0"/>
              <a:t>worktops</a:t>
            </a:r>
            <a:endParaRPr lang="cs-CZ" altLang="fr-FR" dirty="0"/>
          </a:p>
        </p:txBody>
      </p:sp>
      <p:pic>
        <p:nvPicPr>
          <p:cNvPr id="22532" name="Picture 4" descr="Kuc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773238"/>
            <a:ext cx="4391025" cy="324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5157788"/>
            <a:ext cx="2519363" cy="148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557338"/>
            <a:ext cx="3514725" cy="352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084763"/>
            <a:ext cx="1924050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5103813"/>
            <a:ext cx="2159000" cy="160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 descr="https://encrypted-tbn1.gstatic.com/images?q=tbn:ANd9GcRhjCQmCO-W8PPZvt8m_36RCkDN9oiyPbxNrQkovW1GpyMTzV8S"/>
          <p:cNvSpPr>
            <a:spLocks noChangeAspect="1" noChangeArrowheads="1"/>
          </p:cNvSpPr>
          <p:nvPr/>
        </p:nvSpPr>
        <p:spPr bwMode="auto">
          <a:xfrm>
            <a:off x="155575" y="-731838"/>
            <a:ext cx="2286000" cy="1524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124" name="AutoShape 4" descr="https://encrypted-tbn1.gstatic.com/images?q=tbn:ANd9GcRhjCQmCO-W8PPZvt8m_36RCkDN9oiyPbxNrQkovW1GpyMTzV8S"/>
          <p:cNvSpPr>
            <a:spLocks noChangeAspect="1" noChangeArrowheads="1"/>
          </p:cNvSpPr>
          <p:nvPr/>
        </p:nvSpPr>
        <p:spPr bwMode="auto">
          <a:xfrm>
            <a:off x="155575" y="-731838"/>
            <a:ext cx="2286000" cy="1524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01" y="482947"/>
            <a:ext cx="6610350" cy="1571625"/>
          </a:xfrm>
          <a:prstGeom prst="rect">
            <a:avLst/>
          </a:prstGeom>
        </p:spPr>
      </p:pic>
      <p:sp>
        <p:nvSpPr>
          <p:cNvPr id="12" name="Obdélník 11"/>
          <p:cNvSpPr/>
          <p:nvPr/>
        </p:nvSpPr>
        <p:spPr>
          <a:xfrm>
            <a:off x="3419872" y="1980397"/>
            <a:ext cx="4752527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defRPr/>
            </a:pPr>
            <a:r>
              <a:rPr lang="cs-CZ" sz="2800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In </a:t>
            </a:r>
            <a:r>
              <a:rPr lang="cs-CZ" sz="2800" dirty="0" err="1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your</a:t>
            </a:r>
            <a:r>
              <a:rPr lang="cs-CZ" sz="2800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</a:t>
            </a:r>
            <a:r>
              <a:rPr lang="cs-CZ" sz="2800" dirty="0" err="1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daily</a:t>
            </a:r>
            <a:r>
              <a:rPr lang="cs-CZ" sz="2800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</a:t>
            </a:r>
            <a:r>
              <a:rPr lang="cs-CZ" sz="2800" dirty="0" err="1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life</a:t>
            </a:r>
            <a:endParaRPr lang="cs-CZ" sz="28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lvl="0">
              <a:spcBef>
                <a:spcPct val="50000"/>
              </a:spcBef>
              <a:defRPr/>
            </a:pPr>
            <a:endParaRPr lang="cs-CZ" sz="28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lvl="0">
              <a:spcBef>
                <a:spcPct val="50000"/>
              </a:spcBef>
              <a:defRPr/>
            </a:pPr>
            <a:endParaRPr lang="cs-CZ" sz="28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lvl="0">
              <a:spcBef>
                <a:spcPct val="50000"/>
              </a:spcBef>
              <a:defRPr/>
            </a:pPr>
            <a:endParaRPr lang="cs-CZ" sz="28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lvl="0">
              <a:spcBef>
                <a:spcPct val="50000"/>
              </a:spcBef>
              <a:defRPr/>
            </a:pPr>
            <a:endParaRPr lang="cs-CZ" sz="28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lvl="0">
              <a:spcBef>
                <a:spcPct val="50000"/>
              </a:spcBef>
              <a:defRPr/>
            </a:pPr>
            <a:r>
              <a:rPr lang="cs-CZ" sz="2800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Just use </a:t>
            </a:r>
            <a:r>
              <a:rPr lang="cs-CZ" sz="2800" dirty="0" err="1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your</a:t>
            </a:r>
            <a:r>
              <a:rPr lang="cs-CZ" sz="2800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</a:t>
            </a:r>
            <a:r>
              <a:rPr lang="cs-CZ" sz="2800" dirty="0" err="1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imagination</a:t>
            </a:r>
            <a:endParaRPr lang="cs-CZ" sz="28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8685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2555181" y="477838"/>
            <a:ext cx="1944687" cy="3921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cs-CZ" sz="1600" b="1">
                <a:solidFill>
                  <a:schemeClr val="bg1"/>
                </a:solidFill>
                <a:latin typeface="Calibri" pitchFamily="34" charset="0"/>
              </a:rPr>
              <a:t>FEATURES</a:t>
            </a:r>
            <a:endParaRPr lang="en-CA" sz="1600" b="1">
              <a:solidFill>
                <a:srgbClr val="FFCC66"/>
              </a:solidFill>
              <a:latin typeface="Calibri" pitchFamily="34" charset="0"/>
            </a:endParaRPr>
          </a:p>
        </p:txBody>
      </p:sp>
      <p:pic>
        <p:nvPicPr>
          <p:cNvPr id="34844" name="Picture 28" descr="corrali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7238" y="403225"/>
            <a:ext cx="17272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45" name="Text Box 29"/>
          <p:cNvSpPr txBox="1">
            <a:spLocks noChangeArrowheads="1"/>
          </p:cNvSpPr>
          <p:nvPr/>
        </p:nvSpPr>
        <p:spPr bwMode="auto">
          <a:xfrm>
            <a:off x="2051249" y="1052736"/>
            <a:ext cx="4897239" cy="5463034"/>
          </a:xfrm>
          <a:prstGeom prst="rect">
            <a:avLst/>
          </a:prstGeom>
          <a:solidFill>
            <a:schemeClr val="bg1">
              <a:lumMod val="95000"/>
              <a:alpha val="30196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cs-CZ" sz="1600" dirty="0">
                <a:latin typeface="Tahoma" pitchFamily="34" charset="0"/>
                <a:cs typeface="Tahoma" pitchFamily="34" charset="0"/>
              </a:rPr>
              <a:t>  </a:t>
            </a:r>
            <a:r>
              <a:rPr lang="cs-CZ" sz="1600" dirty="0" err="1">
                <a:latin typeface="Tahoma" pitchFamily="34" charset="0"/>
                <a:cs typeface="Tahoma" pitchFamily="34" charset="0"/>
              </a:rPr>
              <a:t>Invisible</a:t>
            </a:r>
            <a:r>
              <a:rPr lang="cs-CZ" sz="1600" dirty="0">
                <a:latin typeface="Tahoma" pitchFamily="34" charset="0"/>
                <a:cs typeface="Tahoma" pitchFamily="34" charset="0"/>
              </a:rPr>
              <a:t> </a:t>
            </a:r>
            <a:r>
              <a:rPr lang="cs-CZ" sz="1600" dirty="0" err="1">
                <a:latin typeface="Tahoma" pitchFamily="34" charset="0"/>
                <a:cs typeface="Tahoma" pitchFamily="34" charset="0"/>
              </a:rPr>
              <a:t>connections</a:t>
            </a:r>
            <a:endParaRPr lang="cs-CZ" sz="1600" dirty="0">
              <a:latin typeface="Tahoma" pitchFamily="34" charset="0"/>
              <a:cs typeface="Tahoma" pitchFamily="34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cs-CZ" sz="1600" dirty="0">
                <a:latin typeface="Tahoma" pitchFamily="34" charset="0"/>
                <a:cs typeface="Tahoma" pitchFamily="34" charset="0"/>
              </a:rPr>
              <a:t>  Non-</a:t>
            </a:r>
            <a:r>
              <a:rPr lang="cs-CZ" sz="1600" dirty="0" err="1">
                <a:latin typeface="Tahoma" pitchFamily="34" charset="0"/>
                <a:cs typeface="Tahoma" pitchFamily="34" charset="0"/>
              </a:rPr>
              <a:t>porous</a:t>
            </a:r>
            <a:endParaRPr lang="cs-CZ" sz="1600" dirty="0">
              <a:latin typeface="Tahoma" pitchFamily="34" charset="0"/>
              <a:cs typeface="Tahoma" pitchFamily="34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cs-CZ" sz="1600" dirty="0">
                <a:latin typeface="Tahoma" pitchFamily="34" charset="0"/>
                <a:cs typeface="Tahoma" pitchFamily="34" charset="0"/>
              </a:rPr>
              <a:t>  </a:t>
            </a:r>
            <a:r>
              <a:rPr lang="cs-CZ" sz="1600" dirty="0" err="1">
                <a:latin typeface="Tahoma" pitchFamily="34" charset="0"/>
                <a:cs typeface="Tahoma" pitchFamily="34" charset="0"/>
              </a:rPr>
              <a:t>Shock</a:t>
            </a:r>
            <a:r>
              <a:rPr lang="cs-CZ" sz="1600" dirty="0">
                <a:latin typeface="Tahoma" pitchFamily="34" charset="0"/>
                <a:cs typeface="Tahoma" pitchFamily="34" charset="0"/>
              </a:rPr>
              <a:t> </a:t>
            </a:r>
            <a:r>
              <a:rPr lang="cs-CZ" sz="1600" dirty="0" err="1">
                <a:latin typeface="Tahoma" pitchFamily="34" charset="0"/>
                <a:cs typeface="Tahoma" pitchFamily="34" charset="0"/>
              </a:rPr>
              <a:t>resistant</a:t>
            </a:r>
            <a:endParaRPr lang="cs-CZ" sz="1600" dirty="0">
              <a:latin typeface="Tahoma" pitchFamily="34" charset="0"/>
              <a:cs typeface="Tahoma" pitchFamily="34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cs-CZ" sz="1600" dirty="0">
                <a:latin typeface="Tahoma" pitchFamily="34" charset="0"/>
                <a:cs typeface="Tahoma" pitchFamily="34" charset="0"/>
              </a:rPr>
              <a:t>  </a:t>
            </a:r>
            <a:r>
              <a:rPr lang="cs-CZ" sz="1600" dirty="0" err="1">
                <a:latin typeface="Tahoma" pitchFamily="34" charset="0"/>
                <a:cs typeface="Tahoma" pitchFamily="34" charset="0"/>
              </a:rPr>
              <a:t>Easily</a:t>
            </a:r>
            <a:r>
              <a:rPr lang="cs-CZ" sz="1600" dirty="0">
                <a:latin typeface="Tahoma" pitchFamily="34" charset="0"/>
                <a:cs typeface="Tahoma" pitchFamily="34" charset="0"/>
              </a:rPr>
              <a:t> </a:t>
            </a:r>
            <a:r>
              <a:rPr lang="cs-CZ" sz="1600" dirty="0" err="1">
                <a:latin typeface="Tahoma" pitchFamily="34" charset="0"/>
                <a:cs typeface="Tahoma" pitchFamily="34" charset="0"/>
              </a:rPr>
              <a:t>repairable</a:t>
            </a:r>
            <a:endParaRPr lang="cs-CZ" sz="1600" dirty="0">
              <a:latin typeface="Tahoma" pitchFamily="34" charset="0"/>
              <a:cs typeface="Tahoma" pitchFamily="34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cs-CZ" sz="1600" dirty="0">
                <a:latin typeface="Tahoma" pitchFamily="34" charset="0"/>
                <a:cs typeface="Tahoma" pitchFamily="34" charset="0"/>
              </a:rPr>
              <a:t>  Heat </a:t>
            </a:r>
            <a:r>
              <a:rPr lang="cs-CZ" sz="1600" dirty="0" err="1">
                <a:latin typeface="Tahoma" pitchFamily="34" charset="0"/>
                <a:cs typeface="Tahoma" pitchFamily="34" charset="0"/>
              </a:rPr>
              <a:t>moldable</a:t>
            </a:r>
            <a:endParaRPr lang="cs-CZ" sz="1600" dirty="0">
              <a:latin typeface="Tahoma" pitchFamily="34" charset="0"/>
              <a:cs typeface="Tahoma" pitchFamily="34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cs-CZ" sz="1600" dirty="0">
                <a:latin typeface="Tahoma" pitchFamily="34" charset="0"/>
                <a:cs typeface="Tahoma" pitchFamily="34" charset="0"/>
              </a:rPr>
              <a:t>  </a:t>
            </a:r>
            <a:r>
              <a:rPr lang="cs-CZ" sz="1600" dirty="0" err="1">
                <a:latin typeface="Tahoma" pitchFamily="34" charset="0"/>
                <a:cs typeface="Tahoma" pitchFamily="34" charset="0"/>
              </a:rPr>
              <a:t>Machined</a:t>
            </a:r>
            <a:r>
              <a:rPr lang="cs-CZ" sz="1600" dirty="0">
                <a:latin typeface="Tahoma" pitchFamily="34" charset="0"/>
                <a:cs typeface="Tahoma" pitchFamily="34" charset="0"/>
              </a:rPr>
              <a:t> </a:t>
            </a:r>
            <a:r>
              <a:rPr lang="cs-CZ" sz="1600" dirty="0" err="1">
                <a:latin typeface="Tahoma" pitchFamily="34" charset="0"/>
                <a:cs typeface="Tahoma" pitchFamily="34" charset="0"/>
              </a:rPr>
              <a:t>like</a:t>
            </a:r>
            <a:r>
              <a:rPr lang="cs-CZ" sz="1600" dirty="0">
                <a:latin typeface="Tahoma" pitchFamily="34" charset="0"/>
                <a:cs typeface="Tahoma" pitchFamily="34" charset="0"/>
              </a:rPr>
              <a:t> </a:t>
            </a:r>
            <a:r>
              <a:rPr lang="cs-CZ" sz="1600" dirty="0" err="1">
                <a:latin typeface="Tahoma" pitchFamily="34" charset="0"/>
                <a:cs typeface="Tahoma" pitchFamily="34" charset="0"/>
              </a:rPr>
              <a:t>wood</a:t>
            </a:r>
            <a:endParaRPr lang="cs-CZ" sz="1600" dirty="0">
              <a:latin typeface="Tahoma" pitchFamily="34" charset="0"/>
              <a:cs typeface="Tahoma" pitchFamily="34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cs-CZ" sz="1600" dirty="0">
                <a:latin typeface="Tahoma" pitchFamily="34" charset="0"/>
                <a:cs typeface="Tahoma" pitchFamily="34" charset="0"/>
              </a:rPr>
              <a:t>  </a:t>
            </a:r>
            <a:r>
              <a:rPr lang="cs-CZ" sz="1600" dirty="0" err="1">
                <a:latin typeface="Tahoma" pitchFamily="34" charset="0"/>
                <a:cs typeface="Tahoma" pitchFamily="34" charset="0"/>
              </a:rPr>
              <a:t>Hygienic</a:t>
            </a:r>
            <a:r>
              <a:rPr lang="cs-CZ" sz="1600" dirty="0">
                <a:latin typeface="Tahoma" pitchFamily="34" charset="0"/>
                <a:cs typeface="Tahoma" pitchFamily="34" charset="0"/>
              </a:rPr>
              <a:t>  </a:t>
            </a:r>
            <a:endParaRPr lang="cs-CZ" sz="1600" dirty="0" smtClean="0">
              <a:latin typeface="Tahoma" pitchFamily="34" charset="0"/>
              <a:cs typeface="Tahoma" pitchFamily="34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cs-CZ" dirty="0">
                <a:latin typeface="Calibri" pitchFamily="34" charset="0"/>
              </a:rPr>
              <a:t>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Resistant</a:t>
            </a:r>
            <a:r>
              <a:rPr lang="cs-CZ" dirty="0">
                <a:latin typeface="Tahoma" pitchFamily="34" charset="0"/>
                <a:cs typeface="Tahoma" pitchFamily="34" charset="0"/>
              </a:rPr>
              <a:t> to most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chemical</a:t>
            </a:r>
            <a:r>
              <a:rPr lang="cs-CZ" dirty="0">
                <a:latin typeface="Tahoma" pitchFamily="34" charset="0"/>
                <a:cs typeface="Tahoma" pitchFamily="34" charset="0"/>
              </a:rPr>
              <a:t>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product</a:t>
            </a:r>
            <a:endParaRPr lang="cs-CZ" dirty="0">
              <a:latin typeface="Tahoma" pitchFamily="34" charset="0"/>
              <a:cs typeface="Tahoma" pitchFamily="34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cs-CZ" dirty="0">
                <a:latin typeface="Tahoma" pitchFamily="34" charset="0"/>
                <a:cs typeface="Tahoma" pitchFamily="34" charset="0"/>
              </a:rPr>
              <a:t> 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Resistant</a:t>
            </a:r>
            <a:r>
              <a:rPr lang="cs-CZ" dirty="0">
                <a:latin typeface="Tahoma" pitchFamily="34" charset="0"/>
                <a:cs typeface="Tahoma" pitchFamily="34" charset="0"/>
              </a:rPr>
              <a:t> to UV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radiation</a:t>
            </a:r>
            <a:endParaRPr lang="cs-CZ" dirty="0">
              <a:latin typeface="Tahoma" pitchFamily="34" charset="0"/>
              <a:cs typeface="Tahoma" pitchFamily="34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cs-CZ" dirty="0">
                <a:latin typeface="Tahoma" pitchFamily="34" charset="0"/>
                <a:cs typeface="Tahoma" pitchFamily="34" charset="0"/>
              </a:rPr>
              <a:t> 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Easy</a:t>
            </a:r>
            <a:r>
              <a:rPr lang="cs-CZ" dirty="0">
                <a:latin typeface="Tahoma" pitchFamily="34" charset="0"/>
                <a:cs typeface="Tahoma" pitchFamily="34" charset="0"/>
              </a:rPr>
              <a:t> to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maintain</a:t>
            </a:r>
            <a:endParaRPr lang="cs-CZ" dirty="0">
              <a:latin typeface="Tahoma" pitchFamily="34" charset="0"/>
              <a:cs typeface="Tahoma" pitchFamily="34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cs-CZ" dirty="0">
                <a:latin typeface="Tahoma" pitchFamily="34" charset="0"/>
                <a:cs typeface="Tahoma" pitchFamily="34" charset="0"/>
              </a:rPr>
              <a:t> 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Gloss</a:t>
            </a:r>
            <a:r>
              <a:rPr lang="cs-CZ" dirty="0">
                <a:latin typeface="Tahoma" pitchFamily="34" charset="0"/>
                <a:cs typeface="Tahoma" pitchFamily="34" charset="0"/>
              </a:rPr>
              <a:t>,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matt</a:t>
            </a:r>
            <a:r>
              <a:rPr lang="cs-CZ" dirty="0">
                <a:latin typeface="Tahoma" pitchFamily="34" charset="0"/>
                <a:cs typeface="Tahoma" pitchFamily="34" charset="0"/>
              </a:rPr>
              <a:t>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finish</a:t>
            </a:r>
            <a:endParaRPr lang="cs-CZ" dirty="0">
              <a:latin typeface="Tahoma" pitchFamily="34" charset="0"/>
              <a:cs typeface="Tahoma" pitchFamily="34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cs-CZ" dirty="0">
                <a:latin typeface="Tahoma" pitchFamily="34" charset="0"/>
                <a:cs typeface="Tahoma" pitchFamily="34" charset="0"/>
              </a:rPr>
              <a:t> 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Permeable</a:t>
            </a:r>
            <a:r>
              <a:rPr lang="cs-CZ" dirty="0">
                <a:latin typeface="Tahoma" pitchFamily="34" charset="0"/>
                <a:cs typeface="Tahoma" pitchFamily="34" charset="0"/>
              </a:rPr>
              <a:t>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Light</a:t>
            </a:r>
            <a:r>
              <a:rPr lang="cs-CZ" dirty="0">
                <a:latin typeface="Tahoma" pitchFamily="34" charset="0"/>
                <a:cs typeface="Tahoma" pitchFamily="34" charset="0"/>
              </a:rPr>
              <a:t> – TL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Corralit</a:t>
            </a:r>
            <a:endParaRPr lang="cs-CZ" dirty="0">
              <a:latin typeface="Tahoma" pitchFamily="34" charset="0"/>
              <a:cs typeface="Tahoma" pitchFamily="34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cs-CZ" dirty="0">
                <a:latin typeface="Tahoma" pitchFamily="34" charset="0"/>
                <a:cs typeface="Tahoma" pitchFamily="34" charset="0"/>
              </a:rPr>
              <a:t> 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Luminous</a:t>
            </a:r>
            <a:r>
              <a:rPr lang="cs-CZ" dirty="0">
                <a:latin typeface="Tahoma" pitchFamily="34" charset="0"/>
                <a:cs typeface="Tahoma" pitchFamily="34" charset="0"/>
              </a:rPr>
              <a:t>: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reserve</a:t>
            </a:r>
            <a:r>
              <a:rPr lang="cs-CZ" dirty="0">
                <a:latin typeface="Tahoma" pitchFamily="34" charset="0"/>
                <a:cs typeface="Tahoma" pitchFamily="34" charset="0"/>
              </a:rPr>
              <a:t>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light</a:t>
            </a:r>
            <a:r>
              <a:rPr lang="cs-CZ" dirty="0">
                <a:latin typeface="Tahoma" pitchFamily="34" charset="0"/>
                <a:cs typeface="Tahoma" pitchFamily="34" charset="0"/>
              </a:rPr>
              <a:t>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when</a:t>
            </a:r>
            <a:r>
              <a:rPr lang="cs-CZ" dirty="0">
                <a:latin typeface="Tahoma" pitchFamily="34" charset="0"/>
                <a:cs typeface="Tahoma" pitchFamily="34" charset="0"/>
              </a:rPr>
              <a:t>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light</a:t>
            </a:r>
            <a:r>
              <a:rPr lang="cs-CZ" dirty="0">
                <a:latin typeface="Tahoma" pitchFamily="34" charset="0"/>
                <a:cs typeface="Tahoma" pitchFamily="34" charset="0"/>
              </a:rPr>
              <a:t>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off</a:t>
            </a:r>
            <a:endParaRPr lang="cs-CZ" dirty="0">
              <a:latin typeface="Tahoma" pitchFamily="34" charset="0"/>
              <a:cs typeface="Tahoma" pitchFamily="34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cs-CZ" dirty="0">
                <a:latin typeface="Tahoma" pitchFamily="34" charset="0"/>
                <a:cs typeface="Tahoma" pitchFamily="34" charset="0"/>
              </a:rPr>
              <a:t>  Heat </a:t>
            </a:r>
            <a:r>
              <a:rPr lang="cs-CZ" dirty="0" err="1">
                <a:latin typeface="Tahoma" pitchFamily="34" charset="0"/>
                <a:cs typeface="Tahoma" pitchFamily="34" charset="0"/>
              </a:rPr>
              <a:t>resistant</a:t>
            </a:r>
            <a:endParaRPr lang="en-CA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141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2235277" y="403225"/>
            <a:ext cx="1944687" cy="392112"/>
          </a:xfrm>
          <a:prstGeom prst="rect">
            <a:avLst/>
          </a:prstGeom>
          <a:solidFill>
            <a:srgbClr val="666699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cs-CZ" sz="1600" b="1" dirty="0">
                <a:solidFill>
                  <a:schemeClr val="bg1"/>
                </a:solidFill>
                <a:latin typeface="Calibri" pitchFamily="34" charset="0"/>
              </a:rPr>
              <a:t>TYPES</a:t>
            </a:r>
            <a:endParaRPr lang="en-CA" sz="1600" b="1" dirty="0">
              <a:solidFill>
                <a:srgbClr val="FFCC66"/>
              </a:solidFill>
              <a:latin typeface="Calibri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395288" y="1173163"/>
            <a:ext cx="3097212" cy="392112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CA" b="1">
                <a:solidFill>
                  <a:schemeClr val="bg1"/>
                </a:solidFill>
                <a:latin typeface="Calibri" pitchFamily="34" charset="0"/>
              </a:rPr>
              <a:t>CORRALIT®</a:t>
            </a:r>
            <a:r>
              <a:rPr lang="cs-CZ" b="1">
                <a:solidFill>
                  <a:schemeClr val="bg1"/>
                </a:solidFill>
                <a:latin typeface="Calibri" pitchFamily="34" charset="0"/>
              </a:rPr>
              <a:t>  STONE</a:t>
            </a:r>
            <a:endParaRPr lang="en-CA" b="1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0969" name="Picture 9" descr="corrali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7238" y="23813"/>
            <a:ext cx="17272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395288" y="2181225"/>
            <a:ext cx="3097212" cy="392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CA" b="1" dirty="0">
                <a:solidFill>
                  <a:schemeClr val="bg1"/>
                </a:solidFill>
                <a:latin typeface="Calibri" pitchFamily="34" charset="0"/>
              </a:rPr>
              <a:t>CORRALIT®</a:t>
            </a:r>
            <a:r>
              <a:rPr lang="cs-CZ" b="1" dirty="0">
                <a:solidFill>
                  <a:schemeClr val="bg1"/>
                </a:solidFill>
                <a:latin typeface="Calibri" pitchFamily="34" charset="0"/>
              </a:rPr>
              <a:t>  LUMINOUS</a:t>
            </a:r>
            <a:endParaRPr lang="en-CA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0971" name="Rectangle 11"/>
          <p:cNvSpPr>
            <a:spLocks noChangeArrowheads="1"/>
          </p:cNvSpPr>
          <p:nvPr/>
        </p:nvSpPr>
        <p:spPr bwMode="auto">
          <a:xfrm>
            <a:off x="395288" y="3165475"/>
            <a:ext cx="3097212" cy="392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CA" b="1" dirty="0">
                <a:solidFill>
                  <a:schemeClr val="bg1"/>
                </a:solidFill>
                <a:latin typeface="Calibri" pitchFamily="34" charset="0"/>
              </a:rPr>
              <a:t>CORRALIT®</a:t>
            </a:r>
            <a:r>
              <a:rPr lang="cs-CZ" b="1" dirty="0">
                <a:solidFill>
                  <a:schemeClr val="bg1"/>
                </a:solidFill>
                <a:latin typeface="Calibri" pitchFamily="34" charset="0"/>
              </a:rPr>
              <a:t>TL TRANSLUCENT</a:t>
            </a:r>
            <a:endParaRPr lang="en-CA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395288" y="4197350"/>
            <a:ext cx="3097212" cy="392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CA" b="1" dirty="0">
                <a:solidFill>
                  <a:schemeClr val="bg1"/>
                </a:solidFill>
                <a:latin typeface="Calibri" pitchFamily="34" charset="0"/>
              </a:rPr>
              <a:t>CORRALIT®</a:t>
            </a:r>
            <a:r>
              <a:rPr lang="cs-CZ" b="1" dirty="0">
                <a:solidFill>
                  <a:schemeClr val="bg1"/>
                </a:solidFill>
                <a:latin typeface="Calibri" pitchFamily="34" charset="0"/>
              </a:rPr>
              <a:t>TOSCANA</a:t>
            </a:r>
            <a:endParaRPr lang="en-CA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395288" y="5205413"/>
            <a:ext cx="3097212" cy="392112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CA" b="1" dirty="0">
                <a:solidFill>
                  <a:schemeClr val="bg1"/>
                </a:solidFill>
                <a:latin typeface="Calibri" pitchFamily="34" charset="0"/>
              </a:rPr>
              <a:t>CORRALIT®</a:t>
            </a:r>
            <a:r>
              <a:rPr lang="cs-CZ" b="1" dirty="0">
                <a:solidFill>
                  <a:schemeClr val="bg1"/>
                </a:solidFill>
                <a:latin typeface="Calibri" pitchFamily="34" charset="0"/>
              </a:rPr>
              <a:t>ART</a:t>
            </a:r>
            <a:endParaRPr lang="en-CA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3779838" y="1173163"/>
            <a:ext cx="5113337" cy="392112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Used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 to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create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kitchen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desktops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backs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cabinets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drawers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...</a:t>
            </a:r>
            <a:endParaRPr lang="en-CA" sz="16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0975" name="Rectangle 15"/>
          <p:cNvSpPr>
            <a:spLocks noChangeArrowheads="1"/>
          </p:cNvSpPr>
          <p:nvPr/>
        </p:nvSpPr>
        <p:spPr bwMode="auto">
          <a:xfrm>
            <a:off x="3779838" y="2181225"/>
            <a:ext cx="5113337" cy="392113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Syntetically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 stone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light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 transparent.</a:t>
            </a:r>
            <a:endParaRPr lang="en-CA" sz="16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0976" name="Rectangle 16"/>
          <p:cNvSpPr>
            <a:spLocks noChangeArrowheads="1"/>
          </p:cNvSpPr>
          <p:nvPr/>
        </p:nvSpPr>
        <p:spPr bwMode="auto">
          <a:xfrm>
            <a:off x="3779838" y="3157538"/>
            <a:ext cx="5113337" cy="392112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High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luminous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gets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 a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new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dimension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when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lighted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.</a:t>
            </a:r>
            <a:endParaRPr lang="en-CA" sz="16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3779838" y="4197350"/>
            <a:ext cx="5113337" cy="392113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Appears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like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 a stone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mosaic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.</a:t>
            </a:r>
            <a:endParaRPr lang="en-CA" sz="16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0978" name="Rectangle 18"/>
          <p:cNvSpPr>
            <a:spLocks noChangeArrowheads="1"/>
          </p:cNvSpPr>
          <p:nvPr/>
        </p:nvSpPr>
        <p:spPr bwMode="auto">
          <a:xfrm>
            <a:off x="3779838" y="5197475"/>
            <a:ext cx="5113337" cy="392113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The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original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 image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becomes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abstract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sculpture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 by </a:t>
            </a:r>
            <a:r>
              <a:rPr lang="cs-CZ" sz="1600" dirty="0" err="1">
                <a:solidFill>
                  <a:schemeClr val="tx1"/>
                </a:solidFill>
                <a:latin typeface="Calibri" pitchFamily="34" charset="0"/>
              </a:rPr>
              <a:t>light</a:t>
            </a:r>
            <a:r>
              <a:rPr lang="cs-CZ" sz="1600" dirty="0">
                <a:solidFill>
                  <a:schemeClr val="tx1"/>
                </a:solidFill>
                <a:latin typeface="Calibri" pitchFamily="34" charset="0"/>
              </a:rPr>
              <a:t>.</a:t>
            </a:r>
            <a:endParaRPr lang="en-CA" sz="16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0734" name="Rectangle 19"/>
          <p:cNvSpPr>
            <a:spLocks noChangeArrowheads="1"/>
          </p:cNvSpPr>
          <p:nvPr/>
        </p:nvSpPr>
        <p:spPr bwMode="auto">
          <a:xfrm>
            <a:off x="395288" y="5783263"/>
            <a:ext cx="8497887" cy="581025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cs-CZ" sz="1600" dirty="0" err="1">
                <a:latin typeface="Calibri" pitchFamily="34" charset="0"/>
              </a:rPr>
              <a:t>Thanks</a:t>
            </a:r>
            <a:r>
              <a:rPr lang="cs-CZ" sz="1600" dirty="0">
                <a:latin typeface="Calibri" pitchFamily="34" charset="0"/>
              </a:rPr>
              <a:t> to </a:t>
            </a:r>
            <a:r>
              <a:rPr lang="cs-CZ" sz="1600" dirty="0" err="1">
                <a:latin typeface="Calibri" pitchFamily="34" charset="0"/>
              </a:rPr>
              <a:t>its</a:t>
            </a:r>
            <a:r>
              <a:rPr lang="cs-CZ" sz="1600" dirty="0">
                <a:latin typeface="Calibri" pitchFamily="34" charset="0"/>
              </a:rPr>
              <a:t> 100  </a:t>
            </a:r>
            <a:r>
              <a:rPr lang="cs-CZ" sz="1600" dirty="0" err="1">
                <a:latin typeface="Calibri" pitchFamily="34" charset="0"/>
              </a:rPr>
              <a:t>percent</a:t>
            </a:r>
            <a:r>
              <a:rPr lang="cs-CZ" sz="1600" dirty="0">
                <a:latin typeface="Calibri" pitchFamily="34" charset="0"/>
              </a:rPr>
              <a:t> </a:t>
            </a:r>
            <a:r>
              <a:rPr lang="cs-CZ" sz="1600" dirty="0" err="1">
                <a:latin typeface="Calibri" pitchFamily="34" charset="0"/>
              </a:rPr>
              <a:t>health</a:t>
            </a:r>
            <a:r>
              <a:rPr lang="cs-CZ" sz="1600" dirty="0">
                <a:latin typeface="Calibri" pitchFamily="34" charset="0"/>
              </a:rPr>
              <a:t> </a:t>
            </a:r>
            <a:r>
              <a:rPr lang="cs-CZ" sz="1600" dirty="0" err="1">
                <a:latin typeface="Calibri" pitchFamily="34" charset="0"/>
              </a:rPr>
              <a:t>safety</a:t>
            </a:r>
            <a:r>
              <a:rPr lang="cs-CZ" sz="1600" dirty="0">
                <a:latin typeface="Calibri" pitchFamily="34" charset="0"/>
              </a:rPr>
              <a:t> </a:t>
            </a:r>
            <a:r>
              <a:rPr lang="cs-CZ" sz="1600" dirty="0" err="1">
                <a:latin typeface="Calibri" pitchFamily="34" charset="0"/>
              </a:rPr>
              <a:t>and</a:t>
            </a:r>
            <a:r>
              <a:rPr lang="cs-CZ" sz="1600" dirty="0">
                <a:latin typeface="Calibri" pitchFamily="34" charset="0"/>
              </a:rPr>
              <a:t> </a:t>
            </a:r>
            <a:r>
              <a:rPr lang="cs-CZ" sz="1600" dirty="0" err="1">
                <a:latin typeface="Calibri" pitchFamily="34" charset="0"/>
              </a:rPr>
              <a:t>durability</a:t>
            </a:r>
            <a:r>
              <a:rPr lang="cs-CZ" sz="1600" dirty="0">
                <a:latin typeface="Calibri" pitchFamily="34" charset="0"/>
              </a:rPr>
              <a:t> a </a:t>
            </a:r>
            <a:r>
              <a:rPr lang="cs-CZ" sz="1600" dirty="0" err="1">
                <a:latin typeface="Calibri" pitchFamily="34" charset="0"/>
              </a:rPr>
              <a:t>wide</a:t>
            </a:r>
            <a:r>
              <a:rPr lang="cs-CZ" sz="1600" dirty="0">
                <a:latin typeface="Calibri" pitchFamily="34" charset="0"/>
              </a:rPr>
              <a:t> </a:t>
            </a:r>
            <a:r>
              <a:rPr lang="cs-CZ" sz="1600" dirty="0" err="1">
                <a:latin typeface="Calibri" pitchFamily="34" charset="0"/>
              </a:rPr>
              <a:t>option</a:t>
            </a:r>
            <a:r>
              <a:rPr lang="cs-CZ" sz="1600" dirty="0">
                <a:latin typeface="Calibri" pitchFamily="34" charset="0"/>
              </a:rPr>
              <a:t> to </a:t>
            </a:r>
            <a:r>
              <a:rPr lang="cs-CZ" sz="1600" dirty="0" err="1">
                <a:latin typeface="Calibri" pitchFamily="34" charset="0"/>
              </a:rPr>
              <a:t>create</a:t>
            </a:r>
            <a:r>
              <a:rPr lang="cs-CZ" sz="1600" dirty="0">
                <a:latin typeface="Calibri" pitchFamily="34" charset="0"/>
              </a:rPr>
              <a:t> </a:t>
            </a:r>
            <a:r>
              <a:rPr lang="cs-CZ" sz="1600" dirty="0" err="1">
                <a:latin typeface="Calibri" pitchFamily="34" charset="0"/>
              </a:rPr>
              <a:t>from</a:t>
            </a:r>
            <a:r>
              <a:rPr lang="cs-CZ" sz="1600" dirty="0">
                <a:latin typeface="Calibri" pitchFamily="34" charset="0"/>
              </a:rPr>
              <a:t> </a:t>
            </a:r>
            <a:r>
              <a:rPr lang="cs-CZ" sz="1600" dirty="0" err="1">
                <a:latin typeface="Calibri" pitchFamily="34" charset="0"/>
              </a:rPr>
              <a:t>it</a:t>
            </a:r>
            <a:r>
              <a:rPr lang="cs-CZ" sz="1600" dirty="0">
                <a:latin typeface="Calibri" pitchFamily="34" charset="0"/>
              </a:rPr>
              <a:t> </a:t>
            </a:r>
            <a:r>
              <a:rPr lang="cs-CZ" sz="1600" dirty="0" err="1">
                <a:latin typeface="Calibri" pitchFamily="34" charset="0"/>
              </a:rPr>
              <a:t>anything</a:t>
            </a:r>
            <a:r>
              <a:rPr lang="cs-CZ" sz="1600" dirty="0">
                <a:latin typeface="Calibri" pitchFamily="34" charset="0"/>
              </a:rPr>
              <a:t>.</a:t>
            </a:r>
            <a:br>
              <a:rPr lang="cs-CZ" sz="1600" dirty="0">
                <a:latin typeface="Calibri" pitchFamily="34" charset="0"/>
              </a:rPr>
            </a:br>
            <a:r>
              <a:rPr lang="cs-CZ" sz="1600" dirty="0" err="1">
                <a:latin typeface="Calibri" pitchFamily="34" charset="0"/>
              </a:rPr>
              <a:t>For</a:t>
            </a:r>
            <a:r>
              <a:rPr lang="cs-CZ" sz="1600" dirty="0">
                <a:latin typeface="Calibri" pitchFamily="34" charset="0"/>
              </a:rPr>
              <a:t> </a:t>
            </a:r>
            <a:r>
              <a:rPr lang="cs-CZ" sz="1600" dirty="0" err="1">
                <a:latin typeface="Calibri" pitchFamily="34" charset="0"/>
              </a:rPr>
              <a:t>everything</a:t>
            </a:r>
            <a:r>
              <a:rPr lang="cs-CZ" sz="1600" dirty="0">
                <a:latin typeface="Calibri" pitchFamily="34" charset="0"/>
              </a:rPr>
              <a:t>. </a:t>
            </a:r>
            <a:r>
              <a:rPr lang="cs-CZ" sz="1600" dirty="0" err="1">
                <a:latin typeface="Calibri" pitchFamily="34" charset="0"/>
              </a:rPr>
              <a:t>Is</a:t>
            </a:r>
            <a:r>
              <a:rPr lang="cs-CZ" sz="1600" dirty="0">
                <a:latin typeface="Calibri" pitchFamily="34" charset="0"/>
              </a:rPr>
              <a:t> </a:t>
            </a:r>
            <a:r>
              <a:rPr lang="cs-CZ" sz="1600" dirty="0" err="1">
                <a:latin typeface="Calibri" pitchFamily="34" charset="0"/>
              </a:rPr>
              <a:t>flexible</a:t>
            </a:r>
            <a:r>
              <a:rPr lang="cs-CZ" sz="1600" dirty="0">
                <a:latin typeface="Calibri" pitchFamily="34" charset="0"/>
              </a:rPr>
              <a:t> </a:t>
            </a:r>
            <a:r>
              <a:rPr lang="cs-CZ" sz="1600" dirty="0" err="1">
                <a:latin typeface="Calibri" pitchFamily="34" charset="0"/>
              </a:rPr>
              <a:t>and</a:t>
            </a:r>
            <a:r>
              <a:rPr lang="cs-CZ" sz="1600" dirty="0">
                <a:latin typeface="Calibri" pitchFamily="34" charset="0"/>
              </a:rPr>
              <a:t> </a:t>
            </a:r>
            <a:r>
              <a:rPr lang="cs-CZ" sz="1600" dirty="0" err="1">
                <a:latin typeface="Calibri" pitchFamily="34" charset="0"/>
              </a:rPr>
              <a:t>it</a:t>
            </a:r>
            <a:r>
              <a:rPr lang="cs-CZ" sz="1600" dirty="0">
                <a:latin typeface="Calibri" pitchFamily="34" charset="0"/>
              </a:rPr>
              <a:t> </a:t>
            </a:r>
            <a:r>
              <a:rPr lang="cs-CZ" sz="1600" dirty="0" err="1">
                <a:latin typeface="Calibri" pitchFamily="34" charset="0"/>
              </a:rPr>
              <a:t>can</a:t>
            </a:r>
            <a:r>
              <a:rPr lang="cs-CZ" sz="1600" dirty="0">
                <a:latin typeface="Calibri" pitchFamily="34" charset="0"/>
              </a:rPr>
              <a:t> </a:t>
            </a:r>
            <a:r>
              <a:rPr lang="cs-CZ" sz="1600" dirty="0" err="1">
                <a:latin typeface="Calibri" pitchFamily="34" charset="0"/>
              </a:rPr>
              <a:t>be</a:t>
            </a:r>
            <a:r>
              <a:rPr lang="cs-CZ" sz="1600" dirty="0">
                <a:latin typeface="Calibri" pitchFamily="34" charset="0"/>
              </a:rPr>
              <a:t> </a:t>
            </a:r>
            <a:r>
              <a:rPr lang="cs-CZ" sz="1600" dirty="0" err="1">
                <a:latin typeface="Calibri" pitchFamily="34" charset="0"/>
              </a:rPr>
              <a:t>worked</a:t>
            </a:r>
            <a:r>
              <a:rPr lang="cs-CZ" sz="1600" dirty="0">
                <a:latin typeface="Calibri" pitchFamily="34" charset="0"/>
              </a:rPr>
              <a:t> </a:t>
            </a:r>
            <a:r>
              <a:rPr lang="cs-CZ" sz="1600" dirty="0" err="1">
                <a:latin typeface="Calibri" pitchFamily="34" charset="0"/>
              </a:rPr>
              <a:t>out</a:t>
            </a:r>
            <a:r>
              <a:rPr lang="cs-CZ" sz="1600" dirty="0">
                <a:latin typeface="Calibri" pitchFamily="34" charset="0"/>
              </a:rPr>
              <a:t> as </a:t>
            </a:r>
            <a:r>
              <a:rPr lang="cs-CZ" sz="1600" dirty="0" err="1">
                <a:latin typeface="Calibri" pitchFamily="34" charset="0"/>
              </a:rPr>
              <a:t>plastic</a:t>
            </a:r>
            <a:r>
              <a:rPr lang="cs-CZ" sz="1600" dirty="0">
                <a:latin typeface="Calibri" pitchFamily="34" charset="0"/>
              </a:rPr>
              <a:t> </a:t>
            </a:r>
            <a:r>
              <a:rPr lang="cs-CZ" sz="1600" dirty="0" err="1">
                <a:latin typeface="Calibri" pitchFamily="34" charset="0"/>
              </a:rPr>
              <a:t>or</a:t>
            </a:r>
            <a:r>
              <a:rPr lang="cs-CZ" sz="1600" dirty="0">
                <a:latin typeface="Calibri" pitchFamily="34" charset="0"/>
              </a:rPr>
              <a:t> </a:t>
            </a:r>
            <a:r>
              <a:rPr lang="cs-CZ" sz="1600" dirty="0" err="1">
                <a:latin typeface="Calibri" pitchFamily="34" charset="0"/>
              </a:rPr>
              <a:t>wood</a:t>
            </a:r>
            <a:r>
              <a:rPr lang="cs-CZ" sz="1600" dirty="0">
                <a:latin typeface="Calibri" pitchFamily="34" charset="0"/>
              </a:rPr>
              <a:t>.</a:t>
            </a:r>
            <a:endParaRPr lang="en-CA" sz="16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1902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331640" y="213519"/>
            <a:ext cx="1944687" cy="392112"/>
          </a:xfrm>
          <a:prstGeom prst="rect">
            <a:avLst/>
          </a:prstGeom>
          <a:solidFill>
            <a:schemeClr val="accent3">
              <a:lumMod val="95000"/>
            </a:schemeClr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cs-CZ" sz="1600" b="1" dirty="0" err="1" smtClean="0">
                <a:latin typeface="Calibri" pitchFamily="34" charset="0"/>
              </a:rPr>
              <a:t>Corralit</a:t>
            </a:r>
            <a:r>
              <a:rPr lang="cs-CZ" sz="1600" b="1" dirty="0" smtClean="0">
                <a:latin typeface="Calibri" pitchFamily="34" charset="0"/>
              </a:rPr>
              <a:t> STONE</a:t>
            </a:r>
            <a:endParaRPr lang="en-CA" sz="1600" b="1" dirty="0">
              <a:latin typeface="Calibri" pitchFamily="34" charset="0"/>
            </a:endParaRPr>
          </a:p>
        </p:txBody>
      </p:sp>
      <p:pic>
        <p:nvPicPr>
          <p:cNvPr id="30725" name="Picture 5" descr="kosky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0" y="981075"/>
            <a:ext cx="6626225" cy="5145088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</p:spPr>
      </p:pic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6950138" y="981075"/>
            <a:ext cx="2005013" cy="1584176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CA" b="1" dirty="0">
                <a:solidFill>
                  <a:schemeClr val="tx2"/>
                </a:solidFill>
                <a:latin typeface="Calibri" pitchFamily="34" charset="0"/>
              </a:rPr>
              <a:t>CORRALIT</a:t>
            </a:r>
            <a:r>
              <a:rPr lang="en-CA" b="1" dirty="0" smtClean="0">
                <a:solidFill>
                  <a:schemeClr val="tx2"/>
                </a:solidFill>
                <a:latin typeface="Calibri" pitchFamily="34" charset="0"/>
              </a:rPr>
              <a:t>®</a:t>
            </a:r>
            <a:r>
              <a:rPr lang="cs-CZ" b="1" dirty="0" smtClean="0">
                <a:solidFill>
                  <a:schemeClr val="tx2"/>
                </a:solidFill>
                <a:latin typeface="Calibri" pitchFamily="34" charset="0"/>
              </a:rPr>
              <a:t> stone  </a:t>
            </a:r>
            <a:r>
              <a:rPr lang="cs-CZ" b="1" dirty="0">
                <a:solidFill>
                  <a:schemeClr val="tx2"/>
                </a:solidFill>
                <a:latin typeface="Calibri" pitchFamily="34" charset="0"/>
              </a:rPr>
              <a:t>SAMPLES</a:t>
            </a:r>
            <a:endParaRPr lang="en-CA" b="1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1752" name="Rectangle 10"/>
          <p:cNvSpPr>
            <a:spLocks noChangeArrowheads="1"/>
          </p:cNvSpPr>
          <p:nvPr/>
        </p:nvSpPr>
        <p:spPr bwMode="auto">
          <a:xfrm>
            <a:off x="7380288" y="5805488"/>
            <a:ext cx="1439862" cy="287337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CA" sz="1400" b="1">
                <a:solidFill>
                  <a:schemeClr val="bg1"/>
                </a:solidFill>
                <a:latin typeface="Calibri" pitchFamily="34" charset="0"/>
              </a:rPr>
              <a:t>CORRALIT®</a:t>
            </a:r>
            <a:r>
              <a:rPr lang="cs-CZ" sz="1400" b="1">
                <a:solidFill>
                  <a:schemeClr val="bg1"/>
                </a:solidFill>
                <a:latin typeface="Calibri" pitchFamily="34" charset="0"/>
              </a:rPr>
              <a:t>ART</a:t>
            </a:r>
            <a:endParaRPr lang="en-CA" sz="1400" b="1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0731" name="Picture 11" descr="corrali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07238" y="23813"/>
            <a:ext cx="17272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5" descr="umyvadl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3574" y="2565251"/>
            <a:ext cx="1929038" cy="1613787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  <p:pic>
        <p:nvPicPr>
          <p:cNvPr id="8" name="Picture 33" descr="kuchyn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89938" y="4387031"/>
            <a:ext cx="2040660" cy="1739132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283145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827583" y="403225"/>
            <a:ext cx="2016125" cy="392112"/>
          </a:xfrm>
          <a:prstGeom prst="rect">
            <a:avLst/>
          </a:prstGeom>
          <a:solidFill>
            <a:srgbClr val="666699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cs-CZ" sz="1600" b="1" dirty="0">
                <a:solidFill>
                  <a:schemeClr val="bg1"/>
                </a:solidFill>
                <a:latin typeface="Calibri" pitchFamily="34" charset="0"/>
              </a:rPr>
              <a:t>TRANSLUCENT</a:t>
            </a:r>
            <a:endParaRPr lang="en-CA" b="1" dirty="0">
              <a:solidFill>
                <a:srgbClr val="FFCC66"/>
              </a:solidFill>
              <a:latin typeface="Calibri" pitchFamily="34" charset="0"/>
            </a:endParaRPr>
          </a:p>
        </p:txBody>
      </p:sp>
      <p:pic>
        <p:nvPicPr>
          <p:cNvPr id="46083" name="Picture 3" descr="corrali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7238" y="23813"/>
            <a:ext cx="17272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9" name="Obdélník 13"/>
          <p:cNvSpPr>
            <a:spLocks noChangeArrowheads="1"/>
          </p:cNvSpPr>
          <p:nvPr/>
        </p:nvSpPr>
        <p:spPr bwMode="auto">
          <a:xfrm>
            <a:off x="250825" y="908050"/>
            <a:ext cx="6121400" cy="4124325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547688" indent="-411163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</a:pPr>
            <a:endParaRPr lang="cs-CZ" dirty="0">
              <a:solidFill>
                <a:schemeClr val="bg1"/>
              </a:solidFill>
              <a:latin typeface="Tahoma" pitchFamily="34" charset="0"/>
            </a:endParaRPr>
          </a:p>
          <a:p>
            <a:pPr marL="547688" indent="-411163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</a:pPr>
            <a:r>
              <a:rPr lang="en-US" dirty="0">
                <a:latin typeface="Tahoma" pitchFamily="34" charset="0"/>
              </a:rPr>
              <a:t>This synthetic stone is a highly transparent and allows</a:t>
            </a:r>
            <a:endParaRPr lang="cs-CZ" dirty="0">
              <a:latin typeface="Tahoma" pitchFamily="34" charset="0"/>
            </a:endParaRPr>
          </a:p>
          <a:p>
            <a:pPr marL="547688" indent="-411163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</a:pPr>
            <a:r>
              <a:rPr lang="en-US" dirty="0">
                <a:latin typeface="Tahoma" pitchFamily="34" charset="0"/>
              </a:rPr>
              <a:t>the production of special staffs, permitting mutual</a:t>
            </a:r>
            <a:endParaRPr lang="cs-CZ" dirty="0">
              <a:latin typeface="Tahoma" pitchFamily="34" charset="0"/>
            </a:endParaRPr>
          </a:p>
          <a:p>
            <a:pPr marL="547688" indent="-411163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</a:pPr>
            <a:r>
              <a:rPr lang="en-US" dirty="0">
                <a:latin typeface="Tahoma" pitchFamily="34" charset="0"/>
              </a:rPr>
              <a:t>combination between light, shape, color and strength.</a:t>
            </a:r>
            <a:r>
              <a:rPr lang="cs-CZ" dirty="0">
                <a:latin typeface="Tahoma" pitchFamily="34" charset="0"/>
              </a:rPr>
              <a:t/>
            </a:r>
            <a:br>
              <a:rPr lang="cs-CZ" dirty="0">
                <a:latin typeface="Tahoma" pitchFamily="34" charset="0"/>
              </a:rPr>
            </a:br>
            <a:endParaRPr lang="cs-CZ" dirty="0">
              <a:latin typeface="Tahoma" pitchFamily="34" charset="0"/>
            </a:endParaRPr>
          </a:p>
          <a:p>
            <a:pPr marL="547688" indent="-411163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</a:pPr>
            <a:r>
              <a:rPr lang="en-US" dirty="0">
                <a:latin typeface="Tahoma" pitchFamily="34" charset="0"/>
              </a:rPr>
              <a:t>Adjustable translucency translucence and luminescence</a:t>
            </a:r>
            <a:endParaRPr lang="cs-CZ" dirty="0">
              <a:latin typeface="Tahoma" pitchFamily="34" charset="0"/>
            </a:endParaRPr>
          </a:p>
          <a:p>
            <a:pPr marL="547688" indent="-411163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</a:pPr>
            <a:r>
              <a:rPr lang="en-US" dirty="0">
                <a:latin typeface="Tahoma" pitchFamily="34" charset="0"/>
              </a:rPr>
              <a:t>in conjunction with a luminous design promotes</a:t>
            </a:r>
            <a:endParaRPr lang="cs-CZ" dirty="0">
              <a:latin typeface="Tahoma" pitchFamily="34" charset="0"/>
            </a:endParaRPr>
          </a:p>
          <a:p>
            <a:pPr marL="547688" indent="-411163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</a:pPr>
            <a:r>
              <a:rPr lang="en-US" dirty="0">
                <a:latin typeface="Tahoma" pitchFamily="34" charset="0"/>
              </a:rPr>
              <a:t>imagination, a sense of freedom, purity and brilliance.</a:t>
            </a:r>
            <a:r>
              <a:rPr lang="cs-CZ" dirty="0">
                <a:latin typeface="Tahoma" pitchFamily="34" charset="0"/>
              </a:rPr>
              <a:t/>
            </a:r>
            <a:br>
              <a:rPr lang="cs-CZ" dirty="0">
                <a:latin typeface="Tahoma" pitchFamily="34" charset="0"/>
              </a:rPr>
            </a:br>
            <a:endParaRPr lang="cs-CZ" dirty="0">
              <a:latin typeface="Tahoma" pitchFamily="34" charset="0"/>
            </a:endParaRPr>
          </a:p>
          <a:p>
            <a:pPr marL="547688" indent="-411163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</a:pPr>
            <a:r>
              <a:rPr lang="en-US" dirty="0">
                <a:latin typeface="Tahoma" pitchFamily="34" charset="0"/>
              </a:rPr>
              <a:t>Surprisingly high transparency allows extra depth </a:t>
            </a:r>
            <a:endParaRPr lang="cs-CZ" dirty="0">
              <a:latin typeface="Tahoma" pitchFamily="34" charset="0"/>
            </a:endParaRPr>
          </a:p>
          <a:p>
            <a:pPr marL="547688" indent="-411163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</a:pPr>
            <a:r>
              <a:rPr lang="en-US" dirty="0">
                <a:latin typeface="Tahoma" pitchFamily="34" charset="0"/>
              </a:rPr>
              <a:t>three-dimensional effect that brings a light inside </a:t>
            </a:r>
            <a:endParaRPr lang="cs-CZ" dirty="0">
              <a:latin typeface="Tahoma" pitchFamily="34" charset="0"/>
            </a:endParaRPr>
          </a:p>
          <a:p>
            <a:pPr marL="547688" indent="-411163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</a:pPr>
            <a:r>
              <a:rPr lang="en-US" dirty="0">
                <a:latin typeface="Tahoma" pitchFamily="34" charset="0"/>
              </a:rPr>
              <a:t>the material</a:t>
            </a:r>
            <a:r>
              <a:rPr lang="cs-CZ" dirty="0">
                <a:latin typeface="Tahoma" pitchFamily="34" charset="0"/>
              </a:rPr>
              <a:t> </a:t>
            </a:r>
            <a:r>
              <a:rPr lang="en-US" dirty="0">
                <a:latin typeface="Tahoma" pitchFamily="34" charset="0"/>
              </a:rPr>
              <a:t>and allows it to excel complex structure. </a:t>
            </a:r>
            <a:endParaRPr lang="cs-CZ" dirty="0">
              <a:latin typeface="Tahoma" pitchFamily="34" charset="0"/>
            </a:endParaRPr>
          </a:p>
          <a:p>
            <a:pPr marL="547688" indent="-411163">
              <a:lnSpc>
                <a:spcPct val="90000"/>
              </a:lnSpc>
              <a:spcBef>
                <a:spcPct val="20000"/>
              </a:spcBef>
              <a:buClr>
                <a:srgbClr val="F9F9F9"/>
              </a:buClr>
              <a:buSzPct val="65000"/>
            </a:pPr>
            <a:r>
              <a:rPr lang="en-US" dirty="0">
                <a:latin typeface="Tahoma" pitchFamily="34" charset="0"/>
              </a:rPr>
              <a:t>It has unusual</a:t>
            </a:r>
            <a:r>
              <a:rPr lang="cs-CZ" dirty="0">
                <a:latin typeface="Tahoma" pitchFamily="34" charset="0"/>
              </a:rPr>
              <a:t> </a:t>
            </a:r>
            <a:r>
              <a:rPr lang="en-US" dirty="0">
                <a:latin typeface="Tahoma" pitchFamily="34" charset="0"/>
              </a:rPr>
              <a:t>interactive effect chips, color and design.</a:t>
            </a:r>
            <a:r>
              <a:rPr lang="cs-CZ" dirty="0">
                <a:latin typeface="Tahoma" pitchFamily="34" charset="0"/>
              </a:rPr>
              <a:t/>
            </a:r>
            <a:br>
              <a:rPr lang="cs-CZ" dirty="0">
                <a:latin typeface="Tahoma" pitchFamily="34" charset="0"/>
              </a:rPr>
            </a:br>
            <a:endParaRPr lang="en-US" dirty="0">
              <a:latin typeface="Tahoma" pitchFamily="34" charset="0"/>
            </a:endParaRPr>
          </a:p>
        </p:txBody>
      </p:sp>
      <p:pic>
        <p:nvPicPr>
          <p:cNvPr id="46090" name="Picture 10" descr="02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0502" y="996950"/>
            <a:ext cx="1989138" cy="4880322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439" y="4797152"/>
            <a:ext cx="5544729" cy="1798159"/>
          </a:xfrm>
          <a:prstGeom prst="rect">
            <a:avLst/>
          </a:prstGeom>
          <a:noFill/>
          <a:ln w="9525" algn="ctr">
            <a:solidFill>
              <a:srgbClr val="C0C0C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60937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2"/>
          <p:cNvSpPr>
            <a:spLocks noChangeArrowheads="1"/>
          </p:cNvSpPr>
          <p:nvPr/>
        </p:nvSpPr>
        <p:spPr bwMode="auto">
          <a:xfrm>
            <a:off x="2195736" y="389744"/>
            <a:ext cx="3312368" cy="392112"/>
          </a:xfrm>
          <a:prstGeom prst="rect">
            <a:avLst/>
          </a:prstGeom>
          <a:solidFill>
            <a:srgbClr val="666699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cs-CZ" sz="1600" b="1" dirty="0" err="1" smtClean="0">
                <a:solidFill>
                  <a:schemeClr val="bg1"/>
                </a:solidFill>
                <a:latin typeface="Calibri" pitchFamily="34" charset="0"/>
              </a:rPr>
              <a:t>Corralit</a:t>
            </a:r>
            <a:r>
              <a:rPr lang="cs-CZ" sz="16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cs-CZ" sz="1600" b="1" dirty="0" err="1" smtClean="0">
                <a:solidFill>
                  <a:schemeClr val="bg1"/>
                </a:solidFill>
                <a:latin typeface="Calibri" pitchFamily="34" charset="0"/>
              </a:rPr>
              <a:t>Translucent</a:t>
            </a:r>
            <a:r>
              <a:rPr lang="cs-CZ" sz="1600" b="1" dirty="0" smtClean="0">
                <a:solidFill>
                  <a:schemeClr val="bg1"/>
                </a:solidFill>
                <a:latin typeface="Calibri" pitchFamily="34" charset="0"/>
              </a:rPr>
              <a:t>  </a:t>
            </a:r>
            <a:r>
              <a:rPr lang="cs-CZ" sz="1600" b="1" dirty="0" err="1" smtClean="0">
                <a:solidFill>
                  <a:schemeClr val="bg1"/>
                </a:solidFill>
                <a:latin typeface="Calibri" pitchFamily="34" charset="0"/>
              </a:rPr>
              <a:t>color</a:t>
            </a:r>
            <a:r>
              <a:rPr lang="cs-CZ" sz="16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cs-CZ" sz="1600" b="1" dirty="0" err="1" smtClean="0">
                <a:solidFill>
                  <a:schemeClr val="bg1"/>
                </a:solidFill>
                <a:latin typeface="Calibri" pitchFamily="34" charset="0"/>
              </a:rPr>
              <a:t>samples</a:t>
            </a:r>
            <a:r>
              <a:rPr lang="cs-CZ" sz="16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en-CA" sz="1600" b="1" dirty="0">
              <a:solidFill>
                <a:srgbClr val="FFCC66"/>
              </a:solidFill>
              <a:latin typeface="Calibri" pitchFamily="34" charset="0"/>
            </a:endParaRPr>
          </a:p>
        </p:txBody>
      </p:sp>
      <p:pic>
        <p:nvPicPr>
          <p:cNvPr id="32775" name="Picture 7" descr="kosky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981074"/>
            <a:ext cx="8655050" cy="5616277"/>
          </a:xfrm>
          <a:prstGeom prst="rect">
            <a:avLst/>
          </a:prstGeom>
          <a:noFill/>
          <a:ln w="12700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2780" name="Picture 12" descr="corrali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07238" y="23813"/>
            <a:ext cx="17272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475441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069304" y="624457"/>
            <a:ext cx="1944687" cy="392112"/>
          </a:xfrm>
          <a:prstGeom prst="rect">
            <a:avLst/>
          </a:prstGeom>
          <a:solidFill>
            <a:srgbClr val="666699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cs-CZ" sz="1600" b="1" dirty="0" err="1" smtClean="0">
                <a:solidFill>
                  <a:schemeClr val="bg1"/>
                </a:solidFill>
                <a:latin typeface="Calibri" pitchFamily="34" charset="0"/>
              </a:rPr>
              <a:t>Toscana</a:t>
            </a:r>
            <a:endParaRPr lang="en-CA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3802" name="Picture 10" descr="%C4%8Dern%C3%A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7106" y="1384300"/>
            <a:ext cx="1266825" cy="9525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04" name="Picture 12" descr="tosc10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7900" y="2458528"/>
            <a:ext cx="1266825" cy="9525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06" name="Picture 14" descr="br0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9475" y="3538028"/>
            <a:ext cx="1266825" cy="9525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08" name="Picture 16" descr="%C4%8Derven%C3%A1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87900" y="4619115"/>
            <a:ext cx="1266825" cy="9525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10" name="Picture 18" descr="tosc101-pro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19475" y="2458528"/>
            <a:ext cx="1266825" cy="9525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12" name="Picture 20" descr="tosc102-pro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455531" y="1384300"/>
            <a:ext cx="1266825" cy="9525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14" name="Picture 22" descr="%C4%8Derven%C3%A1%20-%20sv%C3%ADt%C3%ADc%C3%AD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823956" y="1384300"/>
            <a:ext cx="1266825" cy="9525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16" name="Picture 24" descr="modr%C3%A1%20-%20sv%C3%ADt%C3%ADc%C3%AD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856325" y="2458528"/>
            <a:ext cx="1266825" cy="9525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18" name="Picture 26" descr="modra_opr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224750" y="2458528"/>
            <a:ext cx="1266825" cy="9525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20" name="Picture 28" descr="fialov%C3%A1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487900" y="3538028"/>
            <a:ext cx="1276350" cy="9525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22" name="Picture 30" descr="fialov%C3%A1%20-%20sv%C3%ADt%C3%ADc%C3%AD">
            <a:hlinkClick r:id="rId22"/>
          </p:cNvPr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856325" y="3538028"/>
            <a:ext cx="1266825" cy="9525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24" name="Picture 32" descr="oran%C5%BEov%C3%A1">
            <a:hlinkClick r:id="rId24"/>
          </p:cNvPr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3856325" y="4619115"/>
            <a:ext cx="1266825" cy="9525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26" name="Picture 34" descr="oran%C5%BEov%C3%A1%20-%20sv%C3%ADt%C3%ADc%C3%AD">
            <a:hlinkClick r:id="rId26"/>
          </p:cNvPr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5224750" y="4619115"/>
            <a:ext cx="1266825" cy="9525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28" name="Picture 36" descr="tosc107-pro">
            <a:hlinkClick r:id="rId28"/>
          </p:cNvPr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6648093" y="1372311"/>
            <a:ext cx="1266825" cy="9525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30" name="Picture 38" descr="tosc109">
            <a:hlinkClick r:id="rId30"/>
          </p:cNvPr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5192381" y="1384300"/>
            <a:ext cx="1266825" cy="9525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32" name="Picture 40" descr="tosc108-pro">
            <a:hlinkClick r:id="rId32"/>
          </p:cNvPr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5224750" y="3538028"/>
            <a:ext cx="1266825" cy="9525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34" name="Picture 42" descr="tosc109-pro">
            <a:hlinkClick r:id="rId34"/>
          </p:cNvPr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1119475" y="4619115"/>
            <a:ext cx="1266825" cy="9525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36" name="Picture 44" descr="tosc108">
            <a:hlinkClick r:id="rId36"/>
          </p:cNvPr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6677287" y="4624991"/>
            <a:ext cx="1266825" cy="952500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37" name="Picture 45" descr="j7eoq6a9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6680462" y="2489442"/>
            <a:ext cx="1263650" cy="947738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38" name="Picture 46" descr="sftpgm9z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6678874" y="3539615"/>
            <a:ext cx="1265238" cy="949325"/>
          </a:xfrm>
          <a:prstGeom prst="rect">
            <a:avLst/>
          </a:prstGeom>
          <a:noFill/>
          <a:ln w="9525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3849" name="Picture 57" descr="corralit"/>
          <p:cNvPicPr>
            <a:picLocks noChangeAspect="1" noChangeArrowheads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7051318" y="371084"/>
            <a:ext cx="17272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374265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3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3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3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333375"/>
            <a:ext cx="4143375" cy="952500"/>
          </a:xfrm>
        </p:spPr>
      </p:pic>
      <p:sp>
        <p:nvSpPr>
          <p:cNvPr id="43014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altLang="fr-FR"/>
              <a:t>ART</a:t>
            </a:r>
          </a:p>
        </p:txBody>
      </p:sp>
      <p:pic>
        <p:nvPicPr>
          <p:cNvPr id="4301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" t="-13040" r="26842" b="13040"/>
          <a:stretch/>
        </p:blipFill>
        <p:spPr bwMode="auto">
          <a:xfrm>
            <a:off x="395288" y="2765098"/>
            <a:ext cx="6088639" cy="286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975" y="188913"/>
            <a:ext cx="1819275" cy="259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83927" y="3140968"/>
            <a:ext cx="2247323" cy="2641600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ýchozí návrh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</TotalTime>
  <Words>376</Words>
  <Application>Microsoft Office PowerPoint</Application>
  <PresentationFormat>Předvádění na obrazovce (4:3)</PresentationFormat>
  <Paragraphs>98</Paragraphs>
  <Slides>24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25" baseType="lpstr">
      <vt:lpstr>Výchozí návrh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uses</vt:lpstr>
      <vt:lpstr>Bathtubs</vt:lpstr>
      <vt:lpstr>Bathtub doors</vt:lpstr>
      <vt:lpstr>Shower box and trays</vt:lpstr>
      <vt:lpstr>Interiors</vt:lpstr>
      <vt:lpstr>Gastronomy </vt:lpstr>
      <vt:lpstr>Hotel industry</vt:lpstr>
      <vt:lpstr>Schenker – reception desk TL</vt:lpstr>
      <vt:lpstr>Central Pharmacy Czech Republic Zentiva</vt:lpstr>
      <vt:lpstr>Helath care Massage center</vt:lpstr>
      <vt:lpstr>Prezentace aplikace PowerPoint</vt:lpstr>
      <vt:lpstr>Dining tables</vt:lpstr>
      <vt:lpstr>Kitchen worktops</vt:lpstr>
      <vt:lpstr>Prezentace aplikace PowerPoint</vt:lpstr>
    </vt:vector>
  </TitlesOfParts>
  <Company>VP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Milan Baus</dc:creator>
  <cp:lastModifiedBy>Mo</cp:lastModifiedBy>
  <cp:revision>16</cp:revision>
  <dcterms:created xsi:type="dcterms:W3CDTF">2013-09-04T14:18:11Z</dcterms:created>
  <dcterms:modified xsi:type="dcterms:W3CDTF">2013-09-11T09:22:13Z</dcterms:modified>
</cp:coreProperties>
</file>