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9" r:id="rId3"/>
    <p:sldId id="275" r:id="rId4"/>
    <p:sldId id="273" r:id="rId5"/>
    <p:sldId id="274" r:id="rId6"/>
    <p:sldId id="277" r:id="rId7"/>
    <p:sldId id="278" r:id="rId8"/>
    <p:sldId id="279" r:id="rId9"/>
    <p:sldId id="268" r:id="rId10"/>
    <p:sldId id="276" r:id="rId11"/>
    <p:sldId id="271" r:id="rId12"/>
    <p:sldId id="262" r:id="rId13"/>
    <p:sldId id="258" r:id="rId14"/>
    <p:sldId id="261" r:id="rId15"/>
    <p:sldId id="257" r:id="rId16"/>
    <p:sldId id="259" r:id="rId17"/>
    <p:sldId id="260" r:id="rId18"/>
    <p:sldId id="263" r:id="rId19"/>
    <p:sldId id="264" r:id="rId20"/>
    <p:sldId id="265" r:id="rId21"/>
    <p:sldId id="280" r:id="rId22"/>
    <p:sldId id="270" r:id="rId23"/>
    <p:sldId id="266" r:id="rId24"/>
    <p:sldId id="281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4660"/>
  </p:normalViewPr>
  <p:slideViewPr>
    <p:cSldViewPr>
      <p:cViewPr varScale="1">
        <p:scale>
          <a:sx n="70" d="100"/>
          <a:sy n="70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fr-FR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60BEC-020A-4F96-A269-F5B89EAFEC6D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76716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54C07-FBEC-426A-8A89-FC4A096D1EAE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43935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B6746-3C3E-41D9-8B21-398C3BAD1533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51119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198B-29BA-4CCD-A17B-B41554E47857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91524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ABBBF-50FE-4304-988D-5D79E3F2D9EB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301567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AC95-C543-4565-A21C-BC3197BEC4C9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124568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128B5-CB37-41DC-8209-9D5F66E40A96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108140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E22B4-DD17-4E9A-9E3E-6C2948FF283D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16955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B731B-347B-4044-9FBE-BD871C59F736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96539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95226-A180-4AE7-9C78-C259BD971417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1194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D0D8D-53EB-4EFA-9755-E9853DB9AEBF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val="18308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fr-FR" smtClean="0"/>
              <a:t>Klepnutím lze upravit styl předlohy nadpisů.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fr-FR" smtClean="0"/>
              <a:t>Klepnutím lze upravit styly předlohy textu.</a:t>
            </a:r>
          </a:p>
          <a:p>
            <a:pPr lvl="1"/>
            <a:r>
              <a:rPr lang="cs-CZ" altLang="fr-FR" smtClean="0"/>
              <a:t>Druhá úroveň</a:t>
            </a:r>
          </a:p>
          <a:p>
            <a:pPr lvl="2"/>
            <a:r>
              <a:rPr lang="cs-CZ" altLang="fr-FR" smtClean="0"/>
              <a:t>Třetí úroveň</a:t>
            </a:r>
          </a:p>
          <a:p>
            <a:pPr lvl="3"/>
            <a:r>
              <a:rPr lang="cs-CZ" altLang="fr-FR" smtClean="0"/>
              <a:t>Čtvrtá úroveň</a:t>
            </a:r>
          </a:p>
          <a:p>
            <a:pPr lvl="4"/>
            <a:r>
              <a:rPr lang="cs-CZ" altLang="fr-FR" smtClean="0"/>
              <a:t>Pátá úroveň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fr-FR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333733-2B2D-48F8-8267-56C9B469982D}" type="slidenum">
              <a:rPr lang="cs-CZ" altLang="fr-FR"/>
              <a:pPr/>
              <a:t>‹#›</a:t>
            </a:fld>
            <a:endParaRPr lang="cs-CZ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libene.com/userdata/shopimg/mi-polgroup/Image/corralit_toscana/nove_velke/%C4%8Derven%C3%A1.jpg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oblibene.com/userdata/shopimg/mi-polgroup/Image/corralit_toscana/nove_velke/modra_opr.jpg" TargetMode="External"/><Relationship Id="rId26" Type="http://schemas.openxmlformats.org/officeDocument/2006/relationships/hyperlink" Target="http://www.oblibene.com/userdata/shopimg/mi-polgroup/Image/corralit_toscana/nove_velke/oran%C5%BEov%C3%A1%20-%20sv%C3%ADt%C3%ADc%C3%AD.jpg" TargetMode="External"/><Relationship Id="rId39" Type="http://schemas.openxmlformats.org/officeDocument/2006/relationships/image" Target="../media/image30.jpeg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34" Type="http://schemas.openxmlformats.org/officeDocument/2006/relationships/hyperlink" Target="http://www.oblibene.com/userdata/shopimg/mi-polgroup/Image/corralit_toscana/nove_velke/tosc109-pro.jpg" TargetMode="External"/><Relationship Id="rId7" Type="http://schemas.openxmlformats.org/officeDocument/2006/relationships/image" Target="../media/image13.jpeg"/><Relationship Id="rId12" Type="http://schemas.openxmlformats.org/officeDocument/2006/relationships/hyperlink" Target="http://www.oblibene.com/userdata/shopimg/mi-polgroup/Image/corralit_toscana/nove_velke/tosc102-pro.jpg" TargetMode="External"/><Relationship Id="rId17" Type="http://schemas.openxmlformats.org/officeDocument/2006/relationships/image" Target="../media/image18.jpeg"/><Relationship Id="rId25" Type="http://schemas.openxmlformats.org/officeDocument/2006/relationships/image" Target="../media/image22.jpeg"/><Relationship Id="rId33" Type="http://schemas.openxmlformats.org/officeDocument/2006/relationships/image" Target="../media/image26.jpeg"/><Relationship Id="rId38" Type="http://schemas.openxmlformats.org/officeDocument/2006/relationships/image" Target="../media/image29.jpeg"/><Relationship Id="rId2" Type="http://schemas.openxmlformats.org/officeDocument/2006/relationships/hyperlink" Target="http://www.oblibene.com/userdata/shopimg/mi-polgroup/Image/corralit_toscana/nove_velke/%C4%8Dern%C3%A1.jpg" TargetMode="External"/><Relationship Id="rId16" Type="http://schemas.openxmlformats.org/officeDocument/2006/relationships/hyperlink" Target="http://www.oblibene.com/userdata/shopimg/mi-polgroup/Image/corralit_toscana/nove_velke/modr%C3%A1%20-%20sv%C3%ADt%C3%ADc%C3%AD.jpg" TargetMode="External"/><Relationship Id="rId20" Type="http://schemas.openxmlformats.org/officeDocument/2006/relationships/hyperlink" Target="http://www.oblibene.com/userdata/shopimg/mi-polgroup/Image/corralit_toscana/nove_velke/fialov%C3%A1.jpg" TargetMode="External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blibene.com/userdata/shopimg/mi-polgroup/Image/corralit_toscana/nove_velke/br01.jpg" TargetMode="External"/><Relationship Id="rId11" Type="http://schemas.openxmlformats.org/officeDocument/2006/relationships/image" Target="../media/image15.jpeg"/><Relationship Id="rId24" Type="http://schemas.openxmlformats.org/officeDocument/2006/relationships/hyperlink" Target="http://www.oblibene.com/userdata/shopimg/mi-polgroup/Image/corralit_toscana/nove_velke/oran%C5%BEov%C3%A1.jpg" TargetMode="External"/><Relationship Id="rId32" Type="http://schemas.openxmlformats.org/officeDocument/2006/relationships/hyperlink" Target="http://www.oblibene.com/userdata/shopimg/mi-polgroup/Image/corralit_toscana/nove_velke/tosc108-pro.jpg" TargetMode="External"/><Relationship Id="rId37" Type="http://schemas.openxmlformats.org/officeDocument/2006/relationships/image" Target="../media/image28.jpeg"/><Relationship Id="rId40" Type="http://schemas.openxmlformats.org/officeDocument/2006/relationships/image" Target="../media/image4.pn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23" Type="http://schemas.openxmlformats.org/officeDocument/2006/relationships/image" Target="../media/image21.jpeg"/><Relationship Id="rId28" Type="http://schemas.openxmlformats.org/officeDocument/2006/relationships/hyperlink" Target="http://www.oblibene.com/userdata/shopimg/mi-polgroup/Image/corralit_toscana/nove_velke/tosc107-pro.jpg" TargetMode="External"/><Relationship Id="rId36" Type="http://schemas.openxmlformats.org/officeDocument/2006/relationships/hyperlink" Target="http://www.oblibene.com/userdata/shopimg/mi-polgroup/Image/corralit_toscana/nove_velke/tosc108.jpg" TargetMode="External"/><Relationship Id="rId10" Type="http://schemas.openxmlformats.org/officeDocument/2006/relationships/hyperlink" Target="http://www.oblibene.com/userdata/shopimg/mi-polgroup/Image/corralit_toscana/nove_velke/tosc101-pro.jpg" TargetMode="External"/><Relationship Id="rId19" Type="http://schemas.openxmlformats.org/officeDocument/2006/relationships/image" Target="../media/image19.jpeg"/><Relationship Id="rId31" Type="http://schemas.openxmlformats.org/officeDocument/2006/relationships/image" Target="../media/image25.jpeg"/><Relationship Id="rId4" Type="http://schemas.openxmlformats.org/officeDocument/2006/relationships/hyperlink" Target="http://www.oblibene.com/userdata/shopimg/mi-polgroup/Image/corralit_toscana/nove_velke/tosc101.jpg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www.oblibene.com/userdata/shopimg/mi-polgroup/Image/corralit_toscana/nove_velke/%C4%8Derven%C3%A1%20-%20sv%C3%ADt%C3%ADc%C3%AD.jpg" TargetMode="External"/><Relationship Id="rId22" Type="http://schemas.openxmlformats.org/officeDocument/2006/relationships/hyperlink" Target="http://www.oblibene.com/userdata/shopimg/mi-polgroup/Image/corralit_toscana/nove_velke/fialov%C3%A1%20-%20sv%C3%ADt%C3%ADc%C3%AD.jpg" TargetMode="External"/><Relationship Id="rId27" Type="http://schemas.openxmlformats.org/officeDocument/2006/relationships/image" Target="../media/image23.jpeg"/><Relationship Id="rId30" Type="http://schemas.openxmlformats.org/officeDocument/2006/relationships/hyperlink" Target="http://www.oblibene.com/userdata/shopimg/mi-polgroup/Image/corralit_toscana/nove_velke/tosc109.jpg" TargetMode="External"/><Relationship Id="rId35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51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149725"/>
            <a:ext cx="8207375" cy="177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24681" y="687708"/>
            <a:ext cx="1944687" cy="392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latin typeface="Calibri" pitchFamily="34" charset="0"/>
              </a:rPr>
              <a:t>THICKNESS</a:t>
            </a:r>
            <a:endParaRPr lang="en-CA" sz="1600" b="1" dirty="0">
              <a:latin typeface="Calibri" pitchFamily="34" charset="0"/>
            </a:endParaRPr>
          </a:p>
        </p:txBody>
      </p:sp>
      <p:pic>
        <p:nvPicPr>
          <p:cNvPr id="35843" name="Picture 3" descr="corra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Obdélník 18"/>
          <p:cNvSpPr>
            <a:spLocks noChangeArrowheads="1"/>
          </p:cNvSpPr>
          <p:nvPr/>
        </p:nvSpPr>
        <p:spPr bwMode="auto">
          <a:xfrm>
            <a:off x="443855" y="5661248"/>
            <a:ext cx="82375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ahoma" pitchFamily="34" charset="0"/>
              </a:rPr>
              <a:t>Warranty</a:t>
            </a:r>
            <a:r>
              <a:rPr lang="cs-CZ" sz="1600" b="1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cs-CZ" sz="1600" b="1" dirty="0" err="1">
                <a:solidFill>
                  <a:srgbClr val="C00000"/>
                </a:solidFill>
                <a:latin typeface="Tahoma" pitchFamily="34" charset="0"/>
              </a:rPr>
              <a:t>for</a:t>
            </a:r>
            <a:r>
              <a:rPr lang="cs-CZ" sz="1600" b="1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cs-CZ" sz="1600" b="1" dirty="0" err="1">
                <a:solidFill>
                  <a:srgbClr val="C00000"/>
                </a:solidFill>
                <a:latin typeface="Tahoma" pitchFamily="34" charset="0"/>
              </a:rPr>
              <a:t>all</a:t>
            </a:r>
            <a:r>
              <a:rPr lang="cs-CZ" sz="1600" b="1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cs-CZ" sz="1600" b="1" dirty="0" err="1">
                <a:solidFill>
                  <a:srgbClr val="C00000"/>
                </a:solidFill>
                <a:latin typeface="Tahoma" pitchFamily="34" charset="0"/>
              </a:rPr>
              <a:t>products</a:t>
            </a:r>
            <a:r>
              <a:rPr lang="cs-CZ" sz="1600" b="1" dirty="0">
                <a:solidFill>
                  <a:srgbClr val="C00000"/>
                </a:solidFill>
                <a:latin typeface="Tahoma" pitchFamily="34" charset="0"/>
              </a:rPr>
              <a:t/>
            </a:r>
            <a:br>
              <a:rPr lang="cs-CZ" sz="1600" b="1" dirty="0">
                <a:solidFill>
                  <a:srgbClr val="C00000"/>
                </a:solidFill>
                <a:latin typeface="Tahoma" pitchFamily="34" charset="0"/>
              </a:rPr>
            </a:br>
            <a:r>
              <a:rPr lang="cs-CZ" sz="1600" b="1" dirty="0" err="1" smtClean="0">
                <a:solidFill>
                  <a:srgbClr val="C00000"/>
                </a:solidFill>
                <a:latin typeface="Tahoma" pitchFamily="34" charset="0"/>
              </a:rPr>
              <a:t>Garantee</a:t>
            </a:r>
            <a:r>
              <a:rPr lang="cs-CZ" sz="16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r>
              <a:rPr lang="cs-CZ" b="1" dirty="0" smtClean="0">
                <a:solidFill>
                  <a:srgbClr val="C00000"/>
                </a:solidFill>
                <a:latin typeface="Tahoma" pitchFamily="34" charset="0"/>
              </a:rPr>
              <a:t>15 </a:t>
            </a:r>
            <a:r>
              <a:rPr lang="cs-CZ" b="1" dirty="0" err="1">
                <a:solidFill>
                  <a:srgbClr val="C00000"/>
                </a:solidFill>
                <a:latin typeface="Tahoma" pitchFamily="34" charset="0"/>
              </a:rPr>
              <a:t>years</a:t>
            </a:r>
            <a:endParaRPr lang="de-DE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97024" y="1452611"/>
            <a:ext cx="3767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3mm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4mm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6mm</a:t>
            </a:r>
            <a:endParaRPr lang="cs-CZ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10mm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12mm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14mm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18mm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24mm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48mm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16" descr="kuchy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131" y="1079820"/>
            <a:ext cx="2321707" cy="267111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22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uses</a:t>
            </a:r>
            <a:endParaRPr lang="cs-CZ" altLang="fr-FR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fr-FR" sz="2400" b="1" dirty="0" err="1" smtClean="0"/>
              <a:t>Bathroom</a:t>
            </a:r>
            <a:r>
              <a:rPr lang="cs-CZ" altLang="fr-FR" sz="2400" b="1" dirty="0" smtClean="0"/>
              <a:t> – </a:t>
            </a:r>
            <a:r>
              <a:rPr lang="cs-CZ" altLang="fr-FR" sz="2400" dirty="0" err="1" smtClean="0"/>
              <a:t>bath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shower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trays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sinks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shower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enclosures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shower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panels</a:t>
            </a:r>
            <a:r>
              <a:rPr lang="cs-CZ" altLang="fr-FR" sz="2400" dirty="0" smtClean="0"/>
              <a:t>.</a:t>
            </a:r>
            <a:endParaRPr lang="cs-CZ" altLang="fr-FR" sz="2400" b="1" dirty="0" smtClean="0"/>
          </a:p>
          <a:p>
            <a:r>
              <a:rPr lang="cs-CZ" altLang="fr-FR" sz="2400" b="1" dirty="0" err="1" smtClean="0"/>
              <a:t>Kitchen</a:t>
            </a:r>
            <a:r>
              <a:rPr lang="cs-CZ" altLang="fr-FR" sz="2400" b="1" dirty="0" smtClean="0"/>
              <a:t> </a:t>
            </a:r>
            <a:r>
              <a:rPr lang="cs-CZ" altLang="fr-FR" sz="2400" dirty="0" err="1" smtClean="0"/>
              <a:t>worktops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tiles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walls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dining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dishes</a:t>
            </a:r>
            <a:r>
              <a:rPr lang="cs-CZ" altLang="fr-FR" sz="2400" dirty="0" smtClean="0"/>
              <a:t> </a:t>
            </a:r>
          </a:p>
          <a:p>
            <a:r>
              <a:rPr lang="cs-CZ" altLang="fr-FR" sz="2400" b="1" dirty="0" smtClean="0"/>
              <a:t>Interiéry</a:t>
            </a:r>
            <a:r>
              <a:rPr lang="cs-CZ" altLang="fr-FR" sz="2400" dirty="0" smtClean="0"/>
              <a:t> </a:t>
            </a:r>
            <a:r>
              <a:rPr lang="cs-CZ" altLang="fr-FR" sz="2400" b="1" dirty="0" smtClean="0"/>
              <a:t>– </a:t>
            </a:r>
            <a:r>
              <a:rPr lang="cs-CZ" altLang="fr-FR" sz="2400" dirty="0" err="1" smtClean="0"/>
              <a:t>reception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bars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lighting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wall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cladding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doors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handrails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treads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etc</a:t>
            </a:r>
            <a:r>
              <a:rPr lang="cs-CZ" altLang="fr-FR" sz="2400" b="1" dirty="0" smtClean="0"/>
              <a:t>.</a:t>
            </a:r>
          </a:p>
          <a:p>
            <a:r>
              <a:rPr lang="cs-CZ" altLang="fr-FR" sz="2400" b="1" dirty="0" err="1" smtClean="0"/>
              <a:t>Furniture</a:t>
            </a:r>
            <a:r>
              <a:rPr lang="cs-CZ" altLang="fr-FR" sz="2400" b="1" dirty="0" smtClean="0"/>
              <a:t> – </a:t>
            </a:r>
            <a:r>
              <a:rPr lang="cs-CZ" altLang="fr-FR" sz="2400" dirty="0" err="1" smtClean="0"/>
              <a:t>tables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cabinets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other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decorative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elements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paintings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graphics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sculptures,bathrooms</a:t>
            </a:r>
            <a:r>
              <a:rPr lang="cs-CZ" altLang="fr-FR" sz="2400" dirty="0" smtClean="0"/>
              <a:t> (</a:t>
            </a:r>
            <a:r>
              <a:rPr lang="cs-CZ" altLang="fr-FR" sz="2400" dirty="0" err="1" smtClean="0"/>
              <a:t>shower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wall</a:t>
            </a:r>
            <a:r>
              <a:rPr lang="cs-CZ" altLang="fr-FR" sz="2400" dirty="0" smtClean="0"/>
              <a:t>), </a:t>
            </a:r>
            <a:r>
              <a:rPr lang="cs-CZ" altLang="fr-FR" sz="2400" dirty="0" err="1" smtClean="0"/>
              <a:t>Interior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elements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etc</a:t>
            </a:r>
            <a:r>
              <a:rPr lang="cs-CZ" altLang="fr-FR" sz="2400" dirty="0" smtClean="0"/>
              <a:t>. </a:t>
            </a:r>
          </a:p>
          <a:p>
            <a:endParaRPr lang="cs-CZ" altLang="fr-FR" sz="2400" b="1" dirty="0" smtClean="0"/>
          </a:p>
          <a:p>
            <a:endParaRPr lang="cs-CZ" altLang="fr-FR" sz="2400" dirty="0"/>
          </a:p>
          <a:p>
            <a:endParaRPr lang="cs-CZ" altLang="fr-FR" sz="2400" dirty="0"/>
          </a:p>
          <a:p>
            <a:endParaRPr lang="cs-CZ" alt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altLang="fr-FR" dirty="0" err="1" smtClean="0"/>
              <a:t>Bathtubs</a:t>
            </a:r>
            <a:endParaRPr lang="cs-CZ" altLang="fr-FR" dirty="0"/>
          </a:p>
        </p:txBody>
      </p:sp>
      <p:pic>
        <p:nvPicPr>
          <p:cNvPr id="13316" name="Picture 4" descr="franc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4608513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van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10" y="964104"/>
            <a:ext cx="2706270" cy="19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DSC055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911600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P1000656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9051" t="18500" r="4326" b="3801"/>
          <a:stretch>
            <a:fillRect/>
          </a:stretch>
        </p:blipFill>
        <p:spPr>
          <a:xfrm>
            <a:off x="4386010" y="3068638"/>
            <a:ext cx="2058198" cy="1296466"/>
          </a:xfrm>
          <a:prstGeom prst="rect">
            <a:avLst/>
          </a:prstGeom>
        </p:spPr>
      </p:pic>
      <p:pic>
        <p:nvPicPr>
          <p:cNvPr id="10" name="Obrázek 9" descr="Kasandra pink foncé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932916"/>
            <a:ext cx="1368277" cy="1992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Bathtub</a:t>
            </a:r>
            <a:r>
              <a:rPr lang="cs-CZ" altLang="fr-FR" dirty="0" smtClean="0"/>
              <a:t> </a:t>
            </a:r>
            <a:r>
              <a:rPr lang="cs-CZ" altLang="fr-FR" dirty="0" err="1" smtClean="0"/>
              <a:t>doors</a:t>
            </a:r>
            <a:endParaRPr lang="cs-CZ" altLang="fr-FR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268413"/>
            <a:ext cx="28543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713"/>
            <a:ext cx="28797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34877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Shower</a:t>
            </a:r>
            <a:r>
              <a:rPr lang="cs-CZ" altLang="fr-FR" dirty="0" smtClean="0"/>
              <a:t> </a:t>
            </a:r>
            <a:r>
              <a:rPr lang="cs-CZ" altLang="fr-FR" sz="1800" dirty="0" smtClean="0">
                <a:solidFill>
                  <a:schemeClr val="bg1">
                    <a:lumMod val="75000"/>
                  </a:schemeClr>
                </a:solidFill>
              </a:rPr>
              <a:t>box and </a:t>
            </a:r>
            <a:r>
              <a:rPr lang="cs-CZ" altLang="fr-FR" sz="1800" dirty="0" err="1" smtClean="0">
                <a:solidFill>
                  <a:schemeClr val="bg1">
                    <a:lumMod val="75000"/>
                  </a:schemeClr>
                </a:solidFill>
              </a:rPr>
              <a:t>trays</a:t>
            </a:r>
            <a:endParaRPr lang="cs-CZ" altLang="fr-FR" sz="115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276475"/>
            <a:ext cx="5113337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6671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Interiors</a:t>
            </a:r>
            <a:endParaRPr lang="cs-CZ" altLang="fr-F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fr-FR" dirty="0">
                <a:solidFill>
                  <a:schemeClr val="bg1">
                    <a:lumMod val="75000"/>
                  </a:schemeClr>
                </a:solidFill>
              </a:rPr>
              <a:t>Air </a:t>
            </a:r>
            <a:r>
              <a:rPr lang="cs-CZ" altLang="fr-FR" dirty="0" smtClean="0">
                <a:solidFill>
                  <a:schemeClr val="bg1">
                    <a:lumMod val="75000"/>
                  </a:schemeClr>
                </a:solidFill>
              </a:rPr>
              <a:t>bank</a:t>
            </a:r>
            <a:endParaRPr lang="cs-CZ" alt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6" name="Picture 4" descr="277844-gallery1-62r0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98700"/>
            <a:ext cx="6769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19113" y="370495"/>
            <a:ext cx="8229600" cy="697049"/>
          </a:xfrm>
        </p:spPr>
        <p:txBody>
          <a:bodyPr/>
          <a:lstStyle/>
          <a:p>
            <a:r>
              <a:rPr lang="cs-CZ" altLang="fr-FR" dirty="0" smtClean="0"/>
              <a:t>Gastronomy</a:t>
            </a:r>
            <a:br>
              <a:rPr lang="cs-CZ" altLang="fr-FR" dirty="0" smtClean="0"/>
            </a:br>
            <a:endParaRPr lang="cs-CZ" altLang="fr-FR" dirty="0"/>
          </a:p>
        </p:txBody>
      </p:sp>
      <p:pic>
        <p:nvPicPr>
          <p:cNvPr id="8197" name="Picture 5" descr="sushi y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579812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ushi y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489743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sushiya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92600"/>
            <a:ext cx="4897438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388" y="836712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fr-FR" sz="2400" b="1" dirty="0" err="1" smtClean="0"/>
              <a:t>Sushi</a:t>
            </a:r>
            <a:r>
              <a:rPr lang="cs-CZ" altLang="fr-FR" sz="2400" b="1" dirty="0" smtClean="0"/>
              <a:t> bar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188640"/>
            <a:ext cx="7908925" cy="431329"/>
          </a:xfrm>
        </p:spPr>
        <p:txBody>
          <a:bodyPr/>
          <a:lstStyle/>
          <a:p>
            <a:r>
              <a:rPr lang="cs-CZ" altLang="fr-FR" sz="2800" b="1" dirty="0" smtClean="0"/>
              <a:t>Hotel </a:t>
            </a:r>
            <a:r>
              <a:rPr lang="cs-CZ" altLang="fr-FR" sz="2800" b="1" dirty="0" err="1" smtClean="0"/>
              <a:t>industry</a:t>
            </a:r>
            <a:endParaRPr lang="cs-CZ" altLang="fr-FR" dirty="0"/>
          </a:p>
        </p:txBody>
      </p:sp>
      <p:pic>
        <p:nvPicPr>
          <p:cNvPr id="10245" name="Picture 5" descr="telefon 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6985000" cy="48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2988" y="1124744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fr-FR" b="1" dirty="0" err="1" smtClean="0"/>
              <a:t>Hilton</a:t>
            </a:r>
            <a:r>
              <a:rPr lang="cs-CZ" altLang="fr-FR" b="1" dirty="0" smtClean="0"/>
              <a:t> –  </a:t>
            </a:r>
            <a:r>
              <a:rPr lang="cs-CZ" altLang="fr-FR" b="1" dirty="0" err="1" smtClean="0"/>
              <a:t>wellness</a:t>
            </a:r>
            <a:r>
              <a:rPr lang="cs-CZ" altLang="fr-FR" b="1" dirty="0" smtClean="0"/>
              <a:t> center </a:t>
            </a:r>
            <a:r>
              <a:rPr lang="cs-CZ" altLang="fr-FR" b="1" dirty="0" err="1" smtClean="0"/>
              <a:t>reception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/>
              <a:t>Schenker</a:t>
            </a:r>
            <a:r>
              <a:rPr lang="cs-CZ" altLang="fr-FR" dirty="0"/>
              <a:t> – </a:t>
            </a:r>
            <a:r>
              <a:rPr lang="cs-CZ" altLang="fr-FR" dirty="0" err="1" smtClean="0"/>
              <a:t>reception</a:t>
            </a:r>
            <a:r>
              <a:rPr lang="cs-CZ" altLang="fr-FR" dirty="0" smtClean="0"/>
              <a:t> </a:t>
            </a:r>
            <a:r>
              <a:rPr lang="cs-CZ" altLang="fr-FR" dirty="0" err="1" smtClean="0"/>
              <a:t>desk</a:t>
            </a:r>
            <a:r>
              <a:rPr lang="cs-CZ" altLang="fr-FR" dirty="0" smtClean="0"/>
              <a:t> TL</a:t>
            </a:r>
            <a:endParaRPr lang="cs-CZ" altLang="fr-FR" dirty="0"/>
          </a:p>
        </p:txBody>
      </p:sp>
      <p:pic>
        <p:nvPicPr>
          <p:cNvPr id="16389" name="Picture 5" descr="P8310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6840538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sz="4000" dirty="0" err="1" smtClean="0"/>
              <a:t>Central</a:t>
            </a:r>
            <a:r>
              <a:rPr lang="cs-CZ" altLang="fr-FR" sz="4000" dirty="0" smtClean="0"/>
              <a:t> </a:t>
            </a:r>
            <a:r>
              <a:rPr lang="cs-CZ" altLang="fr-FR" sz="4000" dirty="0" err="1" smtClean="0"/>
              <a:t>Pharmacy</a:t>
            </a:r>
            <a:r>
              <a:rPr lang="cs-CZ" altLang="fr-FR" sz="4000" dirty="0" smtClean="0"/>
              <a:t> Czech Republic</a:t>
            </a:r>
            <a:r>
              <a:rPr lang="cs-CZ" altLang="fr-FR" dirty="0" smtClean="0"/>
              <a:t/>
            </a:r>
            <a:br>
              <a:rPr lang="cs-CZ" altLang="fr-FR" dirty="0" smtClean="0"/>
            </a:br>
            <a:r>
              <a:rPr lang="cs-CZ" altLang="fr-FR" dirty="0" smtClean="0">
                <a:solidFill>
                  <a:schemeClr val="tx1"/>
                </a:solidFill>
              </a:rPr>
              <a:t>Zentiva</a:t>
            </a:r>
            <a:endParaRPr lang="cs-CZ" altLang="fr-FR" dirty="0">
              <a:solidFill>
                <a:schemeClr val="tx1"/>
              </a:solidFill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5612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60350"/>
            <a:ext cx="5543550" cy="769938"/>
          </a:xfrm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1400" b="1" dirty="0" smtClean="0">
                <a:latin typeface="Arial (Základní text)"/>
              </a:rPr>
              <a:t>Watt </a:t>
            </a:r>
            <a:r>
              <a:rPr lang="cs-CZ" sz="1400" b="1" dirty="0" err="1" smtClean="0">
                <a:latin typeface="Arial (Základní text)"/>
              </a:rPr>
              <a:t>is</a:t>
            </a:r>
            <a:r>
              <a:rPr lang="cs-CZ" sz="1400" b="1" dirty="0" smtClean="0">
                <a:latin typeface="Arial (Základní text)"/>
              </a:rPr>
              <a:t> </a:t>
            </a:r>
            <a:r>
              <a:rPr lang="cs-CZ" sz="1400" b="1" dirty="0" err="1" smtClean="0">
                <a:latin typeface="Arial (Základní text)"/>
              </a:rPr>
              <a:t>Corralit</a:t>
            </a:r>
            <a:r>
              <a:rPr lang="cs-CZ" sz="1400" b="1" dirty="0" smtClean="0">
                <a:latin typeface="Arial (Základní text)"/>
              </a:rPr>
              <a:t>                          </a:t>
            </a:r>
            <a:r>
              <a:rPr lang="cs-CZ" sz="1400" dirty="0" smtClean="0">
                <a:latin typeface="Arial (Základní text)"/>
              </a:rPr>
              <a:t>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Arial (Základní text)"/>
              </a:rPr>
              <a:t>Corralit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is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an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original</a:t>
            </a:r>
            <a:r>
              <a:rPr lang="cs-CZ" sz="1400" dirty="0" smtClean="0">
                <a:latin typeface="Arial (Základní text)"/>
              </a:rPr>
              <a:t> solid </a:t>
            </a:r>
            <a:r>
              <a:rPr lang="cs-CZ" sz="1400" dirty="0" err="1" smtClean="0">
                <a:latin typeface="Arial (Základní text)"/>
              </a:rPr>
              <a:t>material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with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an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excellent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surface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produced</a:t>
            </a:r>
            <a:r>
              <a:rPr lang="cs-CZ" sz="1400" dirty="0" smtClean="0">
                <a:latin typeface="Arial (Základní text)"/>
              </a:rPr>
              <a:t> by VAGNERPLAST.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Arial (Základní text)"/>
              </a:rPr>
              <a:t>It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is</a:t>
            </a:r>
            <a:r>
              <a:rPr lang="cs-CZ" sz="1400" dirty="0" smtClean="0">
                <a:latin typeface="Arial (Základní text)"/>
              </a:rPr>
              <a:t>  a </a:t>
            </a:r>
            <a:r>
              <a:rPr lang="cs-CZ" sz="1400" dirty="0" err="1" smtClean="0">
                <a:latin typeface="Arial (Základní text)"/>
              </a:rPr>
              <a:t>sophisticated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blend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of</a:t>
            </a:r>
            <a:r>
              <a:rPr lang="cs-CZ" sz="1400" dirty="0" smtClean="0">
                <a:latin typeface="Arial (Základní text)"/>
              </a:rPr>
              <a:t> natural </a:t>
            </a:r>
            <a:r>
              <a:rPr lang="cs-CZ" sz="1400" dirty="0" err="1" smtClean="0">
                <a:latin typeface="Arial (Základní text)"/>
              </a:rPr>
              <a:t>minerals</a:t>
            </a:r>
            <a:r>
              <a:rPr lang="cs-CZ" sz="1400" dirty="0" smtClean="0">
                <a:latin typeface="Arial (Základní text)"/>
              </a:rPr>
              <a:t> and </a:t>
            </a:r>
            <a:r>
              <a:rPr lang="cs-CZ" sz="1400" dirty="0" err="1" smtClean="0">
                <a:latin typeface="Arial (Základní text)"/>
              </a:rPr>
              <a:t>pure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acrylic</a:t>
            </a:r>
            <a:r>
              <a:rPr lang="cs-CZ" sz="1400" dirty="0" smtClean="0">
                <a:latin typeface="Arial (Základní text)"/>
              </a:rPr>
              <a:t>, </a:t>
            </a:r>
            <a:r>
              <a:rPr lang="cs-CZ" sz="1400" dirty="0" err="1" smtClean="0">
                <a:latin typeface="Arial (Základní text)"/>
              </a:rPr>
              <a:t>quite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strong</a:t>
            </a:r>
            <a:r>
              <a:rPr lang="cs-CZ" sz="1400" dirty="0" smtClean="0">
                <a:latin typeface="Arial (Základní text)"/>
              </a:rPr>
              <a:t> and solid, </a:t>
            </a:r>
            <a:r>
              <a:rPr lang="cs-CZ" sz="1400" dirty="0" err="1" smtClean="0">
                <a:latin typeface="Arial (Základní text)"/>
              </a:rPr>
              <a:t>durable</a:t>
            </a:r>
            <a:r>
              <a:rPr lang="cs-CZ" sz="1400" dirty="0" smtClean="0">
                <a:latin typeface="Arial (Základní text)"/>
              </a:rPr>
              <a:t>,           </a:t>
            </a:r>
            <a:r>
              <a:rPr lang="cs-CZ" sz="1400" dirty="0" err="1" smtClean="0">
                <a:latin typeface="Arial (Základní text)"/>
              </a:rPr>
              <a:t>hygienic</a:t>
            </a:r>
            <a:r>
              <a:rPr lang="cs-CZ" sz="1400" dirty="0" smtClean="0">
                <a:latin typeface="Arial (Základní text)"/>
              </a:rPr>
              <a:t> and non-</a:t>
            </a:r>
            <a:r>
              <a:rPr lang="cs-CZ" sz="1400" dirty="0" err="1" smtClean="0">
                <a:latin typeface="Arial (Základní text)"/>
              </a:rPr>
              <a:t>porous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surface</a:t>
            </a:r>
            <a:r>
              <a:rPr lang="cs-CZ" sz="1400" dirty="0" smtClean="0">
                <a:latin typeface="Arial (Základní text)"/>
              </a:rPr>
              <a:t>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Arial (Základní text)"/>
              </a:rPr>
              <a:t>Corralit</a:t>
            </a:r>
            <a:r>
              <a:rPr lang="cs-CZ" sz="1400" dirty="0" smtClean="0">
                <a:latin typeface="Arial (Základní text)"/>
              </a:rPr>
              <a:t> has a </a:t>
            </a:r>
            <a:r>
              <a:rPr lang="cs-CZ" sz="1400" dirty="0" err="1" smtClean="0">
                <a:latin typeface="Arial (Základní text)"/>
              </a:rPr>
              <a:t>wide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range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of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color</a:t>
            </a:r>
            <a:r>
              <a:rPr lang="cs-CZ" sz="1400" dirty="0" smtClean="0">
                <a:latin typeface="Arial (Základní text)"/>
              </a:rPr>
              <a:t>, </a:t>
            </a:r>
            <a:r>
              <a:rPr lang="cs-CZ" sz="1400" dirty="0" err="1" smtClean="0">
                <a:latin typeface="Arial (Základní text)"/>
              </a:rPr>
              <a:t>You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can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create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creative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desktops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without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any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visible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connections</a:t>
            </a:r>
            <a:r>
              <a:rPr lang="cs-CZ" sz="1400" dirty="0" smtClean="0">
                <a:latin typeface="Arial (Základní text)"/>
              </a:rPr>
              <a:t> and </a:t>
            </a:r>
            <a:r>
              <a:rPr lang="cs-CZ" sz="1400" dirty="0" err="1" smtClean="0">
                <a:latin typeface="Arial (Základní text)"/>
              </a:rPr>
              <a:t>joints</a:t>
            </a:r>
            <a:r>
              <a:rPr lang="cs-CZ" sz="1400" dirty="0" smtClean="0">
                <a:latin typeface="Arial (Základní text)"/>
              </a:rPr>
              <a:t>. </a:t>
            </a:r>
            <a:r>
              <a:rPr lang="cs-CZ" sz="1400" dirty="0" err="1" smtClean="0">
                <a:latin typeface="Arial (Základní text)"/>
              </a:rPr>
              <a:t>They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can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be</a:t>
            </a:r>
            <a:r>
              <a:rPr lang="cs-CZ" sz="1400" dirty="0" smtClean="0">
                <a:latin typeface="Arial (Základní text)"/>
              </a:rPr>
              <a:t>  </a:t>
            </a:r>
            <a:r>
              <a:rPr lang="cs-CZ" sz="1400" dirty="0" err="1" smtClean="0">
                <a:latin typeface="Arial (Základní text)"/>
              </a:rPr>
              <a:t>color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coordinated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with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the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kitchen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sinks</a:t>
            </a:r>
            <a:r>
              <a:rPr lang="cs-CZ" sz="1400" dirty="0" smtClean="0">
                <a:latin typeface="Arial (Základní text)"/>
              </a:rPr>
              <a:t> and </a:t>
            </a:r>
            <a:r>
              <a:rPr lang="cs-CZ" sz="1400" dirty="0" err="1" smtClean="0">
                <a:latin typeface="Arial (Základní text)"/>
              </a:rPr>
              <a:t>bathroom</a:t>
            </a:r>
            <a:r>
              <a:rPr lang="cs-CZ" sz="1400" dirty="0" smtClean="0">
                <a:latin typeface="Arial (Základní text)"/>
              </a:rPr>
              <a:t> </a:t>
            </a:r>
            <a:br>
              <a:rPr lang="cs-CZ" sz="1400" dirty="0" smtClean="0">
                <a:latin typeface="Arial (Základní text)"/>
              </a:rPr>
            </a:br>
            <a:r>
              <a:rPr lang="cs-CZ" sz="1400" dirty="0" err="1" smtClean="0">
                <a:latin typeface="Arial (Základní text)"/>
              </a:rPr>
              <a:t>sinks</a:t>
            </a:r>
            <a:r>
              <a:rPr lang="cs-CZ" sz="1400" dirty="0" smtClean="0">
                <a:latin typeface="Arial (Základní text)"/>
              </a:rPr>
              <a:t>, </a:t>
            </a:r>
            <a:r>
              <a:rPr lang="cs-CZ" sz="1400" dirty="0" err="1" smtClean="0">
                <a:latin typeface="Arial (Základní text)"/>
              </a:rPr>
              <a:t>or</a:t>
            </a:r>
            <a:r>
              <a:rPr lang="cs-CZ" sz="1400" dirty="0" smtClean="0">
                <a:latin typeface="Arial (Základní text)"/>
              </a:rPr>
              <a:t> vice versa, in </a:t>
            </a:r>
            <a:r>
              <a:rPr lang="cs-CZ" sz="1400" dirty="0" err="1" smtClean="0">
                <a:latin typeface="Arial (Základní text)"/>
              </a:rPr>
              <a:t>contrast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with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them</a:t>
            </a:r>
            <a:r>
              <a:rPr lang="en-US" altLang="fr-FR" sz="1400" dirty="0" smtClean="0">
                <a:latin typeface="Arial (Základní text)"/>
              </a:rPr>
              <a:t>. </a:t>
            </a:r>
          </a:p>
          <a:p>
            <a:pPr>
              <a:lnSpc>
                <a:spcPct val="80000"/>
              </a:lnSpc>
            </a:pP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err="1" smtClean="0"/>
              <a:t>Corralit</a:t>
            </a:r>
            <a:r>
              <a:rPr lang="en-US" altLang="fr-FR" sz="1400" dirty="0" smtClean="0"/>
              <a:t> ® is widely used by many designers, architects, furniture manufacturers, kitchen and also in the health sector. It can be used as applications for both indoor and outdoor use.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err="1" smtClean="0"/>
              <a:t>Corralit</a:t>
            </a:r>
            <a:r>
              <a:rPr lang="en-US" altLang="fr-FR" sz="1400" dirty="0" smtClean="0"/>
              <a:t> ® is heat-</a:t>
            </a:r>
            <a:r>
              <a:rPr lang="en-US" altLang="fr-FR" sz="1400" dirty="0" err="1" smtClean="0"/>
              <a:t>moulded</a:t>
            </a:r>
            <a:r>
              <a:rPr lang="en-US" altLang="fr-FR" sz="1400" dirty="0" smtClean="0"/>
              <a:t> </a:t>
            </a:r>
            <a:r>
              <a:rPr lang="cs-CZ" altLang="fr-FR" sz="1400" dirty="0" err="1" smtClean="0"/>
              <a:t>thermoformable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with</a:t>
            </a:r>
            <a:r>
              <a:rPr lang="cs-CZ" altLang="fr-FR" sz="1400" dirty="0" smtClean="0"/>
              <a:t> </a:t>
            </a:r>
            <a:r>
              <a:rPr lang="en-US" altLang="fr-FR" sz="1400" dirty="0" smtClean="0"/>
              <a:t>guarantee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of</a:t>
            </a:r>
            <a:r>
              <a:rPr lang="en-US" altLang="fr-FR" sz="1400" dirty="0" smtClean="0"/>
              <a:t> 15 years. 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smtClean="0"/>
              <a:t>The product is manufactured, installed and used in accordance with the General principles and requirements of </a:t>
            </a:r>
            <a:r>
              <a:rPr lang="en-US" altLang="fr-FR" sz="1400" dirty="0" err="1" smtClean="0"/>
              <a:t>Vagnerplast-Corralit</a:t>
            </a:r>
            <a:r>
              <a:rPr lang="en-US" altLang="fr-FR" sz="1400" dirty="0" smtClean="0"/>
              <a:t> ®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smtClean="0"/>
              <a:t>.</a:t>
            </a:r>
            <a:r>
              <a:rPr lang="en-US" altLang="fr-FR" sz="1400" dirty="0" err="1" smtClean="0"/>
              <a:t>Corralit</a:t>
            </a:r>
            <a:r>
              <a:rPr lang="en-US" altLang="fr-FR" sz="1400" dirty="0" smtClean="0"/>
              <a:t> ® TL – awarded Czech patent</a:t>
            </a:r>
            <a:r>
              <a:rPr lang="cs-CZ" altLang="fr-FR" sz="1400" dirty="0" smtClean="0"/>
              <a:t>. </a:t>
            </a:r>
            <a:r>
              <a:rPr lang="cs-CZ" altLang="fr-FR" sz="1400" dirty="0" err="1" smtClean="0"/>
              <a:t>This</a:t>
            </a:r>
            <a:r>
              <a:rPr lang="cs-CZ" altLang="fr-FR" sz="1400" dirty="0" smtClean="0"/>
              <a:t> </a:t>
            </a:r>
            <a:r>
              <a:rPr lang="en-US" altLang="fr-FR" sz="1400" dirty="0" smtClean="0"/>
              <a:t>synthetic stone is highly translucent and enables the creation of products which will permit the extraordinary mutual combination between the light, shape, </a:t>
            </a:r>
            <a:r>
              <a:rPr lang="en-US" altLang="fr-FR" sz="1400" dirty="0" err="1" smtClean="0"/>
              <a:t>colour</a:t>
            </a:r>
            <a:r>
              <a:rPr lang="en-US" altLang="fr-FR" sz="1400" dirty="0" smtClean="0"/>
              <a:t> and strength. 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cs-CZ" altLang="fr-FR" sz="1400" dirty="0" err="1" smtClean="0"/>
              <a:t>This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material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is</a:t>
            </a:r>
            <a:r>
              <a:rPr lang="cs-CZ" altLang="fr-FR" sz="1400" dirty="0" smtClean="0"/>
              <a:t> a</a:t>
            </a:r>
            <a:r>
              <a:rPr lang="en-US" altLang="fr-FR" sz="1400" dirty="0" err="1" smtClean="0"/>
              <a:t>djustable</a:t>
            </a:r>
            <a:r>
              <a:rPr lang="cs-CZ" altLang="fr-FR" sz="1400" dirty="0"/>
              <a:t> </a:t>
            </a:r>
            <a:r>
              <a:rPr lang="cs-CZ" altLang="fr-FR" sz="1400" dirty="0" smtClean="0"/>
              <a:t>and </a:t>
            </a:r>
            <a:r>
              <a:rPr lang="cs-CZ" altLang="fr-FR" sz="1400" dirty="0" err="1" smtClean="0"/>
              <a:t>thermoformable</a:t>
            </a:r>
            <a:r>
              <a:rPr lang="cs-CZ" altLang="fr-FR" sz="1400" dirty="0" smtClean="0"/>
              <a:t> to 160 ◦</a:t>
            </a:r>
          </a:p>
          <a:p>
            <a:pPr>
              <a:lnSpc>
                <a:spcPct val="80000"/>
              </a:lnSpc>
            </a:pPr>
            <a:r>
              <a:rPr lang="cs-CZ" altLang="fr-FR" sz="1400" dirty="0" smtClean="0"/>
              <a:t>T</a:t>
            </a:r>
            <a:r>
              <a:rPr lang="en-US" altLang="fr-FR" sz="1400" dirty="0" err="1" smtClean="0"/>
              <a:t>ranslucency</a:t>
            </a:r>
            <a:r>
              <a:rPr lang="en-US" altLang="fr-FR" sz="1400" dirty="0" smtClean="0"/>
              <a:t> </a:t>
            </a:r>
            <a:r>
              <a:rPr lang="en-US" altLang="fr-FR" sz="1400" dirty="0" smtClean="0"/>
              <a:t>and luminescence </a:t>
            </a:r>
            <a:r>
              <a:rPr lang="cs-CZ" altLang="fr-FR" sz="1400" dirty="0" err="1" smtClean="0"/>
              <a:t>Corralit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give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you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the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freedom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of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imagination</a:t>
            </a:r>
            <a:r>
              <a:rPr lang="cs-CZ" altLang="fr-FR" sz="1400" dirty="0" smtClean="0"/>
              <a:t> to use </a:t>
            </a:r>
            <a:r>
              <a:rPr lang="cs-CZ" altLang="fr-FR" sz="1400" dirty="0" err="1" smtClean="0"/>
              <a:t>unlimited</a:t>
            </a:r>
            <a:r>
              <a:rPr lang="en-US" altLang="fr-FR" sz="1400" dirty="0" smtClean="0"/>
              <a:t>, </a:t>
            </a:r>
            <a:r>
              <a:rPr lang="en-US" altLang="fr-FR" sz="1400" dirty="0" smtClean="0"/>
              <a:t>purity and </a:t>
            </a:r>
            <a:r>
              <a:rPr lang="en-US" altLang="fr-FR" sz="1400" dirty="0" smtClean="0"/>
              <a:t>brilliance</a:t>
            </a:r>
            <a:r>
              <a:rPr lang="cs-CZ" altLang="fr-FR" sz="1400" dirty="0" smtClean="0"/>
              <a:t> and </a:t>
            </a:r>
            <a:r>
              <a:rPr lang="en-US" altLang="fr-FR" sz="1400" dirty="0" smtClean="0"/>
              <a:t>high </a:t>
            </a:r>
            <a:r>
              <a:rPr lang="en-US" altLang="fr-FR" sz="1400" dirty="0" smtClean="0"/>
              <a:t>translucence allows even extraordinary, in-depth, three-dimensional effect, bringing a strong surround effect internal matter and allows you to stand out its complex structure. 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err="1" smtClean="0"/>
              <a:t>Corralit</a:t>
            </a:r>
            <a:r>
              <a:rPr lang="en-US" altLang="fr-FR" sz="1400" dirty="0" smtClean="0"/>
              <a:t> </a:t>
            </a:r>
            <a:r>
              <a:rPr lang="en-US" altLang="fr-FR" sz="1400" dirty="0" smtClean="0"/>
              <a:t>® </a:t>
            </a:r>
            <a:r>
              <a:rPr lang="en-US" altLang="fr-FR" sz="1400" dirty="0" smtClean="0"/>
              <a:t>ART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is</a:t>
            </a:r>
            <a:r>
              <a:rPr lang="cs-CZ" altLang="fr-FR" sz="1400" dirty="0" smtClean="0"/>
              <a:t> a </a:t>
            </a:r>
            <a:r>
              <a:rPr lang="en-US" altLang="fr-FR" sz="1400" dirty="0" smtClean="0"/>
              <a:t>unique </a:t>
            </a:r>
            <a:r>
              <a:rPr lang="en-US" altLang="fr-FR" sz="1400" dirty="0" smtClean="0"/>
              <a:t>shape </a:t>
            </a:r>
            <a:r>
              <a:rPr lang="en-US" altLang="fr-FR" sz="1400" dirty="0" smtClean="0"/>
              <a:t>create</a:t>
            </a:r>
            <a:r>
              <a:rPr lang="cs-CZ" altLang="fr-FR" sz="1400" dirty="0" smtClean="0"/>
              <a:t>d by </a:t>
            </a:r>
            <a:r>
              <a:rPr lang="cs-CZ" altLang="fr-FR" sz="1400" dirty="0" err="1" smtClean="0"/>
              <a:t>mixing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different</a:t>
            </a:r>
            <a:r>
              <a:rPr lang="cs-CZ" altLang="fr-FR" sz="1400" dirty="0" smtClean="0"/>
              <a:t> </a:t>
            </a:r>
            <a:r>
              <a:rPr lang="en-US" altLang="fr-FR" sz="1400" dirty="0" smtClean="0"/>
              <a:t>colors </a:t>
            </a:r>
            <a:r>
              <a:rPr lang="en-US" altLang="fr-FR" sz="1400" dirty="0" smtClean="0"/>
              <a:t>and shapes </a:t>
            </a:r>
            <a:r>
              <a:rPr lang="en-US" altLang="fr-FR" sz="1400" dirty="0" smtClean="0"/>
              <a:t>created </a:t>
            </a:r>
            <a:r>
              <a:rPr lang="en-US" altLang="fr-FR" sz="1400" dirty="0" smtClean="0"/>
              <a:t>according to your own </a:t>
            </a:r>
            <a:r>
              <a:rPr lang="en-US" altLang="fr-FR" sz="1400" dirty="0" err="1" smtClean="0"/>
              <a:t>imagination.Changing</a:t>
            </a:r>
            <a:r>
              <a:rPr lang="en-US" altLang="fr-FR" sz="1400" dirty="0" smtClean="0"/>
              <a:t> the intensity of the light beams provides a large number of variants and </a:t>
            </a:r>
            <a:r>
              <a:rPr lang="en-US" altLang="fr-FR" sz="1400" dirty="0" smtClean="0"/>
              <a:t>art</a:t>
            </a:r>
            <a:r>
              <a:rPr lang="cs-CZ" altLang="fr-FR" sz="1400" dirty="0" smtClean="0"/>
              <a:t>s</a:t>
            </a:r>
            <a:r>
              <a:rPr lang="cs-CZ" altLang="fr-FR" sz="1400" dirty="0" smtClean="0"/>
              <a:t>. A</a:t>
            </a:r>
            <a:r>
              <a:rPr lang="en-US" altLang="fr-FR" sz="1400" dirty="0" err="1" smtClean="0"/>
              <a:t>rchitects</a:t>
            </a:r>
            <a:r>
              <a:rPr lang="en-US" altLang="fr-FR" sz="1400" dirty="0" smtClean="0"/>
              <a:t> </a:t>
            </a:r>
            <a:r>
              <a:rPr lang="en-US" altLang="fr-FR" sz="1400" dirty="0" smtClean="0"/>
              <a:t>and designers can take advantage </a:t>
            </a:r>
            <a:r>
              <a:rPr lang="en-US" altLang="fr-FR" sz="1400" dirty="0" smtClean="0"/>
              <a:t>of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using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their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own</a:t>
            </a:r>
            <a:r>
              <a:rPr lang="cs-CZ" altLang="fr-FR" sz="1400" dirty="0" smtClean="0"/>
              <a:t> design and art by </a:t>
            </a:r>
            <a:r>
              <a:rPr lang="cs-CZ" altLang="fr-FR" sz="1400" dirty="0" err="1" smtClean="0"/>
              <a:t>mixing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different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colors</a:t>
            </a:r>
            <a:r>
              <a:rPr lang="cs-CZ" altLang="fr-FR" sz="1400" dirty="0" smtClean="0"/>
              <a:t> to </a:t>
            </a:r>
            <a:r>
              <a:rPr lang="cs-CZ" altLang="fr-FR" sz="1400" dirty="0" err="1" smtClean="0"/>
              <a:t>create</a:t>
            </a:r>
            <a:r>
              <a:rPr lang="cs-CZ" altLang="fr-FR" sz="1400" dirty="0" smtClean="0"/>
              <a:t> a </a:t>
            </a:r>
            <a:r>
              <a:rPr lang="cs-CZ" altLang="fr-FR" sz="1400" dirty="0" err="1" smtClean="0"/>
              <a:t>special</a:t>
            </a:r>
            <a:r>
              <a:rPr lang="cs-CZ" altLang="fr-FR" sz="1400" dirty="0" smtClean="0"/>
              <a:t> design </a:t>
            </a:r>
            <a:r>
              <a:rPr lang="en-US" altLang="fr-FR" sz="1400" dirty="0" smtClean="0"/>
              <a:t>. </a:t>
            </a:r>
            <a:endParaRPr lang="en-US" altLang="fr-FR" sz="1400" dirty="0" smtClean="0"/>
          </a:p>
          <a:p>
            <a:pPr>
              <a:lnSpc>
                <a:spcPct val="80000"/>
              </a:lnSpc>
            </a:pPr>
            <a:endParaRPr lang="en-US" altLang="fr-FR" sz="1400" dirty="0" smtClean="0"/>
          </a:p>
          <a:p>
            <a:pPr>
              <a:lnSpc>
                <a:spcPct val="80000"/>
              </a:lnSpc>
            </a:pPr>
            <a:endParaRPr lang="cs-CZ" alt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Helath</a:t>
            </a:r>
            <a:r>
              <a:rPr lang="cs-CZ" altLang="fr-FR" dirty="0" smtClean="0"/>
              <a:t> care</a:t>
            </a:r>
            <a:br>
              <a:rPr lang="cs-CZ" altLang="fr-FR" dirty="0" smtClean="0"/>
            </a:br>
            <a:r>
              <a:rPr lang="cs-CZ" altLang="fr-FR" dirty="0" err="1"/>
              <a:t>M</a:t>
            </a:r>
            <a:r>
              <a:rPr lang="cs-CZ" altLang="fr-FR" dirty="0" err="1" smtClean="0"/>
              <a:t>assage</a:t>
            </a:r>
            <a:r>
              <a:rPr lang="cs-CZ" altLang="fr-FR" dirty="0" smtClean="0"/>
              <a:t> center</a:t>
            </a:r>
            <a:endParaRPr lang="fr-FR" altLang="fr-FR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4978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20000"/>
          </a:blip>
          <a:srcRect l="41472" b="22495"/>
          <a:stretch/>
        </p:blipFill>
        <p:spPr bwMode="auto">
          <a:xfrm>
            <a:off x="197433" y="1248566"/>
            <a:ext cx="383582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fr-FR" sz="3600" kern="0" dirty="0" err="1" smtClean="0"/>
              <a:t>Healthcare</a:t>
            </a:r>
            <a:r>
              <a:rPr lang="cs-CZ" altLang="fr-FR" sz="3600" kern="0" dirty="0" smtClean="0"/>
              <a:t> center</a:t>
            </a:r>
          </a:p>
          <a:p>
            <a:r>
              <a:rPr lang="cs-CZ" altLang="fr-FR" sz="3600" kern="0" dirty="0" smtClean="0"/>
              <a:t>Graz-</a:t>
            </a:r>
            <a:r>
              <a:rPr lang="cs-CZ" altLang="fr-FR" sz="3600" kern="0" dirty="0" err="1" smtClean="0"/>
              <a:t>austria</a:t>
            </a:r>
            <a:endParaRPr lang="cs-CZ" altLang="fr-FR" sz="3600" kern="0" dirty="0"/>
          </a:p>
        </p:txBody>
      </p:sp>
      <p:pic>
        <p:nvPicPr>
          <p:cNvPr id="52226" name="Picture 2" descr="F:\SD\fotky\Corralit different\20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59632"/>
            <a:ext cx="4455041" cy="19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F:\SD\fotky\Corralit different\207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8" y="4293096"/>
            <a:ext cx="3833997" cy="24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F:\SD\fotky\Corralit different\206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61712"/>
            <a:ext cx="4445890" cy="15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F:\SD\fotky\Corralit different\205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2"/>
          <a:stretch/>
        </p:blipFill>
        <p:spPr bwMode="auto">
          <a:xfrm>
            <a:off x="4355978" y="5013176"/>
            <a:ext cx="4455040" cy="169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1322" y="152422"/>
            <a:ext cx="3693096" cy="710952"/>
          </a:xfrm>
        </p:spPr>
        <p:txBody>
          <a:bodyPr/>
          <a:lstStyle/>
          <a:p>
            <a:r>
              <a:rPr lang="cs-CZ" altLang="fr-FR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Dining</a:t>
            </a:r>
            <a:r>
              <a:rPr lang="cs-CZ" alt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fr-FR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tables</a:t>
            </a:r>
            <a:endParaRPr lang="cs-CZ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8563" y="2924969"/>
            <a:ext cx="2375495" cy="1820807"/>
          </a:xfrm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33" y="4818758"/>
            <a:ext cx="31715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124744"/>
            <a:ext cx="31718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989"/>
            <a:ext cx="3146417" cy="2225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15379" r="25904" b="3018"/>
          <a:stretch/>
        </p:blipFill>
        <p:spPr>
          <a:xfrm>
            <a:off x="179512" y="142114"/>
            <a:ext cx="2686612" cy="4490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26052"/>
          <a:stretch/>
        </p:blipFill>
        <p:spPr>
          <a:xfrm>
            <a:off x="3707904" y="4632988"/>
            <a:ext cx="1800200" cy="22250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8" r="24423"/>
          <a:stretch/>
        </p:blipFill>
        <p:spPr>
          <a:xfrm>
            <a:off x="3635896" y="1412776"/>
            <a:ext cx="165138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Kitchen</a:t>
            </a:r>
            <a:r>
              <a:rPr lang="cs-CZ" altLang="fr-FR" dirty="0" smtClean="0"/>
              <a:t> </a:t>
            </a:r>
            <a:r>
              <a:rPr lang="cs-CZ" altLang="fr-FR" dirty="0" err="1" smtClean="0"/>
              <a:t>worktops</a:t>
            </a:r>
            <a:endParaRPr lang="cs-CZ" altLang="fr-FR" dirty="0"/>
          </a:p>
        </p:txBody>
      </p:sp>
      <p:pic>
        <p:nvPicPr>
          <p:cNvPr id="22532" name="Picture 4" descr="Ku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391025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157788"/>
            <a:ext cx="251936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5147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4763"/>
            <a:ext cx="19240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103813"/>
            <a:ext cx="21590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encrypted-tbn1.gstatic.com/images?q=tbn:ANd9GcRhjCQmCO-W8PPZvt8m_36RCkDN9oiyPbxNrQkovW1GpyMTzV8S"/>
          <p:cNvSpPr>
            <a:spLocks noChangeAspect="1" noChangeArrowheads="1"/>
          </p:cNvSpPr>
          <p:nvPr/>
        </p:nvSpPr>
        <p:spPr bwMode="auto">
          <a:xfrm>
            <a:off x="155575" y="-7318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4" name="AutoShape 4" descr="https://encrypted-tbn1.gstatic.com/images?q=tbn:ANd9GcRhjCQmCO-W8PPZvt8m_36RCkDN9oiyPbxNrQkovW1GpyMTzV8S"/>
          <p:cNvSpPr>
            <a:spLocks noChangeAspect="1" noChangeArrowheads="1"/>
          </p:cNvSpPr>
          <p:nvPr/>
        </p:nvSpPr>
        <p:spPr bwMode="auto">
          <a:xfrm>
            <a:off x="155575" y="-7318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1" y="482947"/>
            <a:ext cx="6610350" cy="157162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419872" y="1980397"/>
            <a:ext cx="475252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your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daily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life</a:t>
            </a:r>
            <a:endParaRPr lang="cs-CZ" sz="2800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endParaRPr lang="cs-CZ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endParaRPr lang="cs-CZ" sz="2800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endParaRPr lang="cs-CZ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endParaRPr lang="cs-CZ" sz="2800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Just use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your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imagination</a:t>
            </a:r>
            <a:endParaRPr lang="cs-CZ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55181" y="477838"/>
            <a:ext cx="1944687" cy="392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FEATURES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34844" name="Picture 28" descr="corra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403225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2051249" y="1052736"/>
            <a:ext cx="4897239" cy="5463034"/>
          </a:xfrm>
          <a:prstGeom prst="rect">
            <a:avLst/>
          </a:prstGeom>
          <a:solidFill>
            <a:schemeClr val="bg1">
              <a:lumMod val="95000"/>
              <a:alpha val="3019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Invisible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connections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Non-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porous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Shock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resistant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Easily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repairable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Heat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moldable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Machined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like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wood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Hygienic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endParaRPr lang="cs-CZ" sz="16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Resistant</a:t>
            </a:r>
            <a:r>
              <a:rPr lang="cs-CZ" dirty="0">
                <a:latin typeface="Tahoma" pitchFamily="34" charset="0"/>
                <a:cs typeface="Tahoma" pitchFamily="34" charset="0"/>
              </a:rPr>
              <a:t> to most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chemical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product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Resistant</a:t>
            </a:r>
            <a:r>
              <a:rPr lang="cs-CZ" dirty="0">
                <a:latin typeface="Tahoma" pitchFamily="34" charset="0"/>
                <a:cs typeface="Tahoma" pitchFamily="34" charset="0"/>
              </a:rPr>
              <a:t> to UV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radiation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Easy</a:t>
            </a:r>
            <a:r>
              <a:rPr lang="cs-CZ" dirty="0">
                <a:latin typeface="Tahoma" pitchFamily="34" charset="0"/>
                <a:cs typeface="Tahoma" pitchFamily="34" charset="0"/>
              </a:rPr>
              <a:t> to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maintain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Gloss</a:t>
            </a:r>
            <a:r>
              <a:rPr lang="cs-CZ" dirty="0">
                <a:latin typeface="Tahoma" pitchFamily="34" charset="0"/>
                <a:cs typeface="Tahoma" pitchFamily="34" charset="0"/>
              </a:rPr>
              <a:t>,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matt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finish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Permeable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Light</a:t>
            </a:r>
            <a:r>
              <a:rPr lang="cs-CZ" dirty="0">
                <a:latin typeface="Tahoma" pitchFamily="34" charset="0"/>
                <a:cs typeface="Tahoma" pitchFamily="34" charset="0"/>
              </a:rPr>
              <a:t> – TL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Corralit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Luminous</a:t>
            </a:r>
            <a:r>
              <a:rPr lang="cs-CZ" dirty="0">
                <a:latin typeface="Tahoma" pitchFamily="34" charset="0"/>
                <a:cs typeface="Tahoma" pitchFamily="34" charset="0"/>
              </a:rPr>
              <a:t>: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reserve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light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when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light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off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Heat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resistant</a:t>
            </a:r>
            <a:endParaRPr lang="en-CA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4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35277" y="403225"/>
            <a:ext cx="1944687" cy="392112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TYPES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95288" y="1173163"/>
            <a:ext cx="3097212" cy="39211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  STONE</a:t>
            </a:r>
            <a:endParaRPr lang="en-CA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69" name="Picture 9" descr="corra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95288" y="2181225"/>
            <a:ext cx="3097212" cy="3921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  LUMINOUS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3165475"/>
            <a:ext cx="3097212" cy="3921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TL TRANSLUCENT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95288" y="4197350"/>
            <a:ext cx="3097212" cy="3921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TOSCANA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95288" y="5205413"/>
            <a:ext cx="3097212" cy="39211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3779838" y="1173163"/>
            <a:ext cx="5113337" cy="3921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Used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create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kitchen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desktops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backs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cabinets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drawers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...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3779838" y="2181225"/>
            <a:ext cx="5113337" cy="3921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Syntetically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stone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light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transparent.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3779838" y="3157538"/>
            <a:ext cx="5113337" cy="3921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High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luminous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gets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new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dimension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when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lighted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3779838" y="4197350"/>
            <a:ext cx="5113337" cy="3921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Appears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like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a stone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mosaic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3779838" y="5197475"/>
            <a:ext cx="5113337" cy="3921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original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image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becomes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abstract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sculpture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by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light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34" name="Rectangle 19"/>
          <p:cNvSpPr>
            <a:spLocks noChangeArrowheads="1"/>
          </p:cNvSpPr>
          <p:nvPr/>
        </p:nvSpPr>
        <p:spPr bwMode="auto">
          <a:xfrm>
            <a:off x="395288" y="5783263"/>
            <a:ext cx="8497887" cy="5810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dirty="0" err="1">
                <a:latin typeface="Calibri" pitchFamily="34" charset="0"/>
              </a:rPr>
              <a:t>Thanks</a:t>
            </a:r>
            <a:r>
              <a:rPr lang="cs-CZ" sz="1600" dirty="0">
                <a:latin typeface="Calibri" pitchFamily="34" charset="0"/>
              </a:rPr>
              <a:t> to </a:t>
            </a:r>
            <a:r>
              <a:rPr lang="cs-CZ" sz="1600" dirty="0" err="1">
                <a:latin typeface="Calibri" pitchFamily="34" charset="0"/>
              </a:rPr>
              <a:t>its</a:t>
            </a:r>
            <a:r>
              <a:rPr lang="cs-CZ" sz="1600" dirty="0">
                <a:latin typeface="Calibri" pitchFamily="34" charset="0"/>
              </a:rPr>
              <a:t> 100  </a:t>
            </a:r>
            <a:r>
              <a:rPr lang="cs-CZ" sz="1600" dirty="0" err="1">
                <a:latin typeface="Calibri" pitchFamily="34" charset="0"/>
              </a:rPr>
              <a:t>percent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health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safety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and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durability</a:t>
            </a:r>
            <a:r>
              <a:rPr lang="cs-CZ" sz="1600" dirty="0">
                <a:latin typeface="Calibri" pitchFamily="34" charset="0"/>
              </a:rPr>
              <a:t> a </a:t>
            </a:r>
            <a:r>
              <a:rPr lang="cs-CZ" sz="1600" dirty="0" err="1">
                <a:latin typeface="Calibri" pitchFamily="34" charset="0"/>
              </a:rPr>
              <a:t>wide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option</a:t>
            </a:r>
            <a:r>
              <a:rPr lang="cs-CZ" sz="1600" dirty="0">
                <a:latin typeface="Calibri" pitchFamily="34" charset="0"/>
              </a:rPr>
              <a:t> to </a:t>
            </a:r>
            <a:r>
              <a:rPr lang="cs-CZ" sz="1600" dirty="0" err="1">
                <a:latin typeface="Calibri" pitchFamily="34" charset="0"/>
              </a:rPr>
              <a:t>create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from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it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anything</a:t>
            </a:r>
            <a:r>
              <a:rPr lang="cs-CZ" sz="1600" dirty="0">
                <a:latin typeface="Calibri" pitchFamily="34" charset="0"/>
              </a:rPr>
              <a:t>.</a:t>
            </a:r>
            <a:br>
              <a:rPr lang="cs-CZ" sz="1600" dirty="0">
                <a:latin typeface="Calibri" pitchFamily="34" charset="0"/>
              </a:rPr>
            </a:br>
            <a:r>
              <a:rPr lang="cs-CZ" sz="1600" dirty="0" err="1">
                <a:latin typeface="Calibri" pitchFamily="34" charset="0"/>
              </a:rPr>
              <a:t>For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everything</a:t>
            </a:r>
            <a:r>
              <a:rPr lang="cs-CZ" sz="1600" dirty="0">
                <a:latin typeface="Calibri" pitchFamily="34" charset="0"/>
              </a:rPr>
              <a:t>. </a:t>
            </a:r>
            <a:r>
              <a:rPr lang="cs-CZ" sz="1600" dirty="0" err="1">
                <a:latin typeface="Calibri" pitchFamily="34" charset="0"/>
              </a:rPr>
              <a:t>Is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flexible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and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it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can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be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worked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out</a:t>
            </a:r>
            <a:r>
              <a:rPr lang="cs-CZ" sz="1600" dirty="0">
                <a:latin typeface="Calibri" pitchFamily="34" charset="0"/>
              </a:rPr>
              <a:t> as </a:t>
            </a:r>
            <a:r>
              <a:rPr lang="cs-CZ" sz="1600" dirty="0" err="1">
                <a:latin typeface="Calibri" pitchFamily="34" charset="0"/>
              </a:rPr>
              <a:t>plastic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or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wood</a:t>
            </a:r>
            <a:r>
              <a:rPr lang="cs-CZ" sz="1600" dirty="0">
                <a:latin typeface="Calibri" pitchFamily="34" charset="0"/>
              </a:rPr>
              <a:t>.</a:t>
            </a:r>
            <a:endParaRPr lang="en-CA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9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31640" y="213519"/>
            <a:ext cx="1944687" cy="3921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 err="1" smtClean="0">
                <a:latin typeface="Calibri" pitchFamily="34" charset="0"/>
              </a:rPr>
              <a:t>Corralit</a:t>
            </a:r>
            <a:r>
              <a:rPr lang="cs-CZ" sz="1600" b="1" dirty="0" smtClean="0">
                <a:latin typeface="Calibri" pitchFamily="34" charset="0"/>
              </a:rPr>
              <a:t> STONE</a:t>
            </a:r>
            <a:endParaRPr lang="en-CA" sz="1600" b="1" dirty="0">
              <a:latin typeface="Calibri" pitchFamily="34" charset="0"/>
            </a:endParaRPr>
          </a:p>
        </p:txBody>
      </p:sp>
      <p:pic>
        <p:nvPicPr>
          <p:cNvPr id="30725" name="Picture 5" descr="kosky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981075"/>
            <a:ext cx="6626225" cy="51450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950138" y="981075"/>
            <a:ext cx="2005013" cy="158417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2"/>
                </a:solidFill>
                <a:latin typeface="Calibri" pitchFamily="34" charset="0"/>
              </a:rPr>
              <a:t>CORRALIT</a:t>
            </a:r>
            <a:r>
              <a:rPr lang="en-CA" b="1" dirty="0" smtClean="0">
                <a:solidFill>
                  <a:schemeClr val="tx2"/>
                </a:solidFill>
                <a:latin typeface="Calibri" pitchFamily="34" charset="0"/>
              </a:rPr>
              <a:t>®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 stone  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SAMPLES</a:t>
            </a:r>
            <a:endParaRPr lang="en-CA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7380288" y="5805488"/>
            <a:ext cx="1439862" cy="287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CA" sz="1400" b="1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en-CA" sz="1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31" name="Picture 11" descr="corra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umyvad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574" y="2565251"/>
            <a:ext cx="1929038" cy="16137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8" name="Picture 33" descr="kuchy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938" y="4387031"/>
            <a:ext cx="2040660" cy="173913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31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827583" y="403225"/>
            <a:ext cx="2016125" cy="392112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TRANSLUCENT</a:t>
            </a:r>
            <a:endParaRPr lang="en-CA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46083" name="Picture 3" descr="corra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Obdélník 13"/>
          <p:cNvSpPr>
            <a:spLocks noChangeArrowheads="1"/>
          </p:cNvSpPr>
          <p:nvPr/>
        </p:nvSpPr>
        <p:spPr bwMode="auto">
          <a:xfrm>
            <a:off x="250825" y="908050"/>
            <a:ext cx="6121400" cy="41243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endParaRPr lang="cs-CZ" dirty="0">
              <a:solidFill>
                <a:schemeClr val="bg1"/>
              </a:solidFill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This synthetic stone is a highly transparent and allows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the production of special staffs, permitting mutual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combination between light, shape, color and strength.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Adjustable translucency translucence and luminescence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in conjunction with a luminous design promotes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imagination, a sense of freedom, purity and brilliance.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Surprisingly high transparency allows extra depth 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three-dimensional effect that brings a light inside 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the material</a:t>
            </a:r>
            <a:r>
              <a:rPr lang="cs-CZ" dirty="0"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and allows it to excel complex structure. 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It has unusual</a:t>
            </a:r>
            <a:r>
              <a:rPr lang="cs-CZ" dirty="0"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interactive effect chips, color and design.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endParaRPr lang="en-US" dirty="0">
              <a:latin typeface="Tahoma" pitchFamily="34" charset="0"/>
            </a:endParaRPr>
          </a:p>
        </p:txBody>
      </p:sp>
      <p:pic>
        <p:nvPicPr>
          <p:cNvPr id="46090" name="Picture 10" descr="02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502" y="996950"/>
            <a:ext cx="1989138" cy="488032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39" y="4797152"/>
            <a:ext cx="5544729" cy="1798159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9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2195736" y="389744"/>
            <a:ext cx="3312368" cy="392112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Corralit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Translucent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color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samples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32775" name="Picture 7" descr="kosk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4"/>
            <a:ext cx="8655050" cy="5616277"/>
          </a:xfrm>
          <a:prstGeom prst="rect">
            <a:avLst/>
          </a:prstGeom>
          <a:noFill/>
          <a:ln w="1270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2780" name="Picture 12" descr="corra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54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69304" y="624457"/>
            <a:ext cx="1944687" cy="392112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Toscana</a:t>
            </a:r>
            <a:endParaRPr lang="en-CA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802" name="Picture 10" descr="%C4%8Dern%C3%A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106" y="1384300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04" name="Picture 12" descr="tosc1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7900" y="24585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06" name="Picture 14" descr="br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9475" y="35380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08" name="Picture 16" descr="%C4%8Derven%C3%A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7900" y="4619115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0" name="Picture 18" descr="tosc101-pr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9475" y="24585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2" name="Picture 20" descr="tosc102-pr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55531" y="1384300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4" name="Picture 22" descr="%C4%8Derven%C3%A1%20-%20sv%C3%ADt%C3%ADc%C3%AD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23956" y="1384300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6" name="Picture 24" descr="modr%C3%A1%20-%20sv%C3%ADt%C3%ADc%C3%AD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6325" y="24585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8" name="Picture 26" descr="modra_opr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24750" y="24585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0" name="Picture 28" descr="fialov%C3%A1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87900" y="3538028"/>
            <a:ext cx="1276350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2" name="Picture 30" descr="fialov%C3%A1%20-%20sv%C3%ADt%C3%ADc%C3%AD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56325" y="35380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4" name="Picture 32" descr="oran%C5%BEov%C3%A1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56325" y="4619115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6" name="Picture 34" descr="oran%C5%BEov%C3%A1%20-%20sv%C3%ADt%C3%ADc%C3%AD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24750" y="4619115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8" name="Picture 36" descr="tosc107-pro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48093" y="1372311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0" name="Picture 38" descr="tosc109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192381" y="1384300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2" name="Picture 40" descr="tosc108-pro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24750" y="35380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4" name="Picture 42" descr="tosc109-pro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119475" y="4619115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6" name="Picture 44" descr="tosc108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677287" y="4624991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7" name="Picture 45" descr="j7eoq6a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680462" y="2489442"/>
            <a:ext cx="1263650" cy="9477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8" name="Picture 46" descr="sftpgm9z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678874" y="3539615"/>
            <a:ext cx="1265238" cy="9493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49" name="Picture 57" descr="corralit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051318" y="371084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426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33375"/>
            <a:ext cx="4143375" cy="952500"/>
          </a:xfrm>
        </p:spPr>
      </p:pic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fr-FR"/>
              <a:t>ART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-13040" r="26842" b="13040"/>
          <a:stretch/>
        </p:blipFill>
        <p:spPr bwMode="auto">
          <a:xfrm>
            <a:off x="395288" y="2765098"/>
            <a:ext cx="6088639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88913"/>
            <a:ext cx="18192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3927" y="3140968"/>
            <a:ext cx="2247323" cy="2641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376</Words>
  <Application>Microsoft Office PowerPoint</Application>
  <PresentationFormat>Předvádění na obrazovce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uses</vt:lpstr>
      <vt:lpstr>Bathtubs</vt:lpstr>
      <vt:lpstr>Bathtub doors</vt:lpstr>
      <vt:lpstr>Shower box and trays</vt:lpstr>
      <vt:lpstr>Interiors</vt:lpstr>
      <vt:lpstr>Gastronomy </vt:lpstr>
      <vt:lpstr>Hotel industry</vt:lpstr>
      <vt:lpstr>Schenker – reception desk TL</vt:lpstr>
      <vt:lpstr>Central Pharmacy Czech Republic Zentiva</vt:lpstr>
      <vt:lpstr>Helath care Massage center</vt:lpstr>
      <vt:lpstr>Prezentace aplikace PowerPoint</vt:lpstr>
      <vt:lpstr>Dining tables</vt:lpstr>
      <vt:lpstr>Kitchen worktops</vt:lpstr>
      <vt:lpstr>Prezentace aplikace PowerPoint</vt:lpstr>
    </vt:vector>
  </TitlesOfParts>
  <Company>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 Baus</dc:creator>
  <cp:lastModifiedBy>Mo</cp:lastModifiedBy>
  <cp:revision>16</cp:revision>
  <dcterms:created xsi:type="dcterms:W3CDTF">2013-09-04T14:18:11Z</dcterms:created>
  <dcterms:modified xsi:type="dcterms:W3CDTF">2013-09-11T09:22:13Z</dcterms:modified>
</cp:coreProperties>
</file>